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302" r:id="rId3"/>
    <p:sldId id="301" r:id="rId4"/>
    <p:sldId id="260" r:id="rId5"/>
    <p:sldId id="280" r:id="rId6"/>
    <p:sldId id="289" r:id="rId7"/>
    <p:sldId id="275" r:id="rId8"/>
    <p:sldId id="288" r:id="rId9"/>
    <p:sldId id="283" r:id="rId10"/>
    <p:sldId id="279" r:id="rId11"/>
    <p:sldId id="272" r:id="rId12"/>
    <p:sldId id="285" r:id="rId13"/>
    <p:sldId id="286" r:id="rId14"/>
    <p:sldId id="291" r:id="rId15"/>
    <p:sldId id="293" r:id="rId16"/>
    <p:sldId id="292" r:id="rId17"/>
    <p:sldId id="296" r:id="rId18"/>
    <p:sldId id="298" r:id="rId19"/>
    <p:sldId id="299" r:id="rId20"/>
    <p:sldId id="300" r:id="rId21"/>
    <p:sldId id="295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obinson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7B8E5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5100" autoAdjust="0"/>
  </p:normalViewPr>
  <p:slideViewPr>
    <p:cSldViewPr>
      <p:cViewPr>
        <p:scale>
          <a:sx n="73" d="100"/>
          <a:sy n="73" d="100"/>
        </p:scale>
        <p:origin x="252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36"/>
    </p:cViewPr>
  </p:sorterViewPr>
  <p:notesViewPr>
    <p:cSldViewPr>
      <p:cViewPr varScale="1">
        <p:scale>
          <a:sx n="52" d="100"/>
          <a:sy n="52" d="100"/>
        </p:scale>
        <p:origin x="-282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7AD9641-F8AE-4F48-8A67-C6DEC4160F9D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80" rIns="93158" bIns="4658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</p:spPr>
        <p:txBody>
          <a:bodyPr vert="horz" lIns="93158" tIns="46580" rIns="93158" bIns="4658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8D7999A-B593-4597-8134-D351607CE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6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EDDACFF-7210-4611-95C4-649DF1C437E1}" type="slidenum">
              <a:rPr lang="en-US" smtClean="0">
                <a:latin typeface="Arial" pitchFamily="34" charset="0"/>
              </a:rPr>
              <a:pPr>
                <a:defRPr/>
              </a:pPr>
              <a:t>1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rmAutofit/>
          </a:bodyPr>
          <a:lstStyle>
            <a:lvl1pPr algn="ctr">
              <a:defRPr sz="4000" baseline="0">
                <a:latin typeface="Candara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8400" y="2667000"/>
            <a:ext cx="4572000" cy="381000"/>
          </a:xfrm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1600" kern="1200" baseline="0" dirty="0">
                <a:solidFill>
                  <a:srgbClr val="C00000"/>
                </a:solidFill>
                <a:latin typeface="Candara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 Next Generation Wireless Company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1078" y="6324600"/>
            <a:ext cx="4572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311E3D-1FAC-4E3A-A845-1D151EDF53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685800" y="6356350"/>
            <a:ext cx="2438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en-US" sz="1050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endParaRPr dirty="0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3" b="15392"/>
          <a:stretch/>
        </p:blipFill>
        <p:spPr bwMode="auto">
          <a:xfrm>
            <a:off x="6267450" y="3362324"/>
            <a:ext cx="2438400" cy="2298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Quadgen\AppData\Local\Microsoft\Windows\Temporary Internet Files\Content.Outlook\WX93CF61\shutterstock_858530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71850"/>
            <a:ext cx="2590799" cy="228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73411"/>
            <a:ext cx="2743200" cy="291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ndara" pitchFamily="34" charset="0"/>
                <a:cs typeface="Arial" pitchFamily="34" charset="0"/>
              </a:defRPr>
            </a:lvl1pPr>
            <a:lvl2pPr>
              <a:defRPr>
                <a:latin typeface="Candara" pitchFamily="34" charset="0"/>
                <a:cs typeface="Arial" pitchFamily="34" charset="0"/>
              </a:defRPr>
            </a:lvl2pPr>
            <a:lvl3pPr>
              <a:defRPr>
                <a:latin typeface="Candara" pitchFamily="34" charset="0"/>
                <a:cs typeface="Arial" pitchFamily="34" charset="0"/>
              </a:defRPr>
            </a:lvl3pPr>
            <a:lvl4pPr>
              <a:defRPr>
                <a:latin typeface="Candara" pitchFamily="34" charset="0"/>
                <a:cs typeface="Arial" pitchFamily="34" charset="0"/>
              </a:defRPr>
            </a:lvl4pPr>
            <a:lvl5pPr>
              <a:defRPr>
                <a:latin typeface="Candara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7772400" cy="533400"/>
          </a:xfrm>
        </p:spPr>
        <p:txBody>
          <a:bodyPr/>
          <a:lstStyle>
            <a:lvl1pPr algn="ctr">
              <a:defRPr>
                <a:solidFill>
                  <a:srgbClr val="034355"/>
                </a:solidFill>
                <a:latin typeface="Candara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477000"/>
            <a:ext cx="457200" cy="365125"/>
          </a:xfrm>
        </p:spPr>
        <p:txBody>
          <a:bodyPr/>
          <a:lstStyle>
            <a:lvl1pPr>
              <a:defRPr sz="900" baseline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AAA090-09A8-41E6-B348-D368ED2D66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>
                <a:latin typeface="Candara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43F1EA-6E04-401E-BB2C-C8D1EFC28D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CB4A8A-F007-4365-ACC8-3E58E99160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F43A2E-331F-45E8-8C95-5DE395D8F4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B2E0582-8C34-40F4-894C-909C466F07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0"/>
            <a:ext cx="7772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27760"/>
            <a:ext cx="800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B4ACC1-6A41-4FE4-B061-836CB9DD3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2" descr="C:\Users\Mallik\Desktop\QuadGen Templates\Quadge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2" name="Group 12"/>
          <p:cNvGrpSpPr>
            <a:grpSpLocks/>
          </p:cNvGrpSpPr>
          <p:nvPr/>
        </p:nvGrpSpPr>
        <p:grpSpPr bwMode="auto">
          <a:xfrm>
            <a:off x="-9525" y="0"/>
            <a:ext cx="9163050" cy="838200"/>
            <a:chOff x="-9525" y="0"/>
            <a:chExt cx="9163050" cy="838200"/>
          </a:xfrm>
        </p:grpSpPr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3505200" y="0"/>
              <a:ext cx="5638800" cy="53339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>
                <a:gd name="connsiteX0" fmla="*/ 0 w 3000"/>
                <a:gd name="connsiteY0" fmla="*/ 0 h 595"/>
                <a:gd name="connsiteX1" fmla="*/ 1668 w 3000"/>
                <a:gd name="connsiteY1" fmla="*/ 564 h 595"/>
                <a:gd name="connsiteX2" fmla="*/ 3000 w 3000"/>
                <a:gd name="connsiteY2" fmla="*/ 186 h 595"/>
                <a:gd name="connsiteX3" fmla="*/ 3000 w 3000"/>
                <a:gd name="connsiteY3" fmla="*/ 180 h 595"/>
                <a:gd name="connsiteX4" fmla="*/ 3000 w 3000"/>
                <a:gd name="connsiteY4" fmla="*/ 6 h 595"/>
                <a:gd name="connsiteX5" fmla="*/ 0 w 3000"/>
                <a:gd name="connsiteY5" fmla="*/ 0 h 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50"/>
                    <a:pt x="3000" y="186"/>
                  </a:cubicBezTo>
                  <a:lnTo>
                    <a:pt x="3000" y="180"/>
                  </a:ln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BD0D9">
                    <a:shade val="50000"/>
                    <a:satMod val="130000"/>
                    <a:alpha val="0"/>
                  </a:srgbClr>
                </a:gs>
                <a:gs pos="80000">
                  <a:srgbClr val="009DD9">
                    <a:shade val="75000"/>
                    <a:alpha val="45000"/>
                    <a:satMod val="140000"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Candara" pitchFamily="34" charset="0"/>
              </a:endParaRPr>
            </a:p>
          </p:txBody>
        </p:sp>
        <p:sp>
          <p:nvSpPr>
            <p:cNvPr id="1036" name="Freeform 14"/>
            <p:cNvSpPr>
              <a:spLocks/>
            </p:cNvSpPr>
            <p:nvPr userDrawn="1"/>
          </p:nvSpPr>
          <p:spPr bwMode="auto">
            <a:xfrm>
              <a:off x="-9525" y="0"/>
              <a:ext cx="9163050" cy="838200"/>
            </a:xfrm>
            <a:custGeom>
              <a:avLst/>
              <a:gdLst>
                <a:gd name="T0" fmla="*/ 2147483647 w 5772"/>
                <a:gd name="T1" fmla="*/ 2147483647 h 656"/>
                <a:gd name="T2" fmla="*/ 2147483647 w 5772"/>
                <a:gd name="T3" fmla="*/ 0 h 656"/>
                <a:gd name="T4" fmla="*/ 2147483647 w 5772"/>
                <a:gd name="T5" fmla="*/ 2147483647 h 656"/>
                <a:gd name="T6" fmla="*/ 2147483647 w 5772"/>
                <a:gd name="T7" fmla="*/ 2147483647 h 656"/>
                <a:gd name="T8" fmla="*/ 2147483647 w 5772"/>
                <a:gd name="T9" fmla="*/ 2147483647 h 656"/>
                <a:gd name="T10" fmla="*/ 2147483647 w 5772"/>
                <a:gd name="T11" fmla="*/ 2147483647 h 656"/>
                <a:gd name="T12" fmla="*/ 2147483647 w 5772"/>
                <a:gd name="T13" fmla="*/ 2147483647 h 656"/>
                <a:gd name="T14" fmla="*/ 0 w 5772"/>
                <a:gd name="T15" fmla="*/ 2147483647 h 656"/>
                <a:gd name="T16" fmla="*/ 2147483647 w 5772"/>
                <a:gd name="T17" fmla="*/ 2147483647 h 6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cubicBezTo>
                    <a:pt x="5768" y="108"/>
                    <a:pt x="5770" y="160"/>
                    <a:pt x="5772" y="213"/>
                  </a:cubicBezTo>
                  <a:cubicBezTo>
                    <a:pt x="5670" y="257"/>
                    <a:pt x="5016" y="427"/>
                    <a:pt x="4302" y="439"/>
                  </a:cubicBezTo>
                  <a:cubicBezTo>
                    <a:pt x="3588" y="452"/>
                    <a:pt x="2205" y="252"/>
                    <a:pt x="1488" y="288"/>
                  </a:cubicBezTo>
                  <a:cubicBezTo>
                    <a:pt x="750" y="296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 rotWithShape="0">
              <a:gsLst>
                <a:gs pos="0">
                  <a:srgbClr val="0079AF">
                    <a:alpha val="21000"/>
                  </a:srgbClr>
                </a:gs>
                <a:gs pos="100000">
                  <a:srgbClr val="00EBF8">
                    <a:alpha val="54999"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>
                <a:defRPr/>
              </a:pPr>
              <a:endParaRPr lang="en-US" dirty="0">
                <a:latin typeface="Candara" pitchFamily="34" charset="0"/>
              </a:endParaRPr>
            </a:p>
          </p:txBody>
        </p:sp>
      </p:grpSp>
      <p:pic>
        <p:nvPicPr>
          <p:cNvPr id="1026" name="Picture 2" descr="QUADGEN_Word_botto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24" b="98855" l="75954" r="99540">
                        <a14:foregroundMark x1="99540" y1="20992" x2="77517" y2="98855"/>
                        <a14:foregroundMark x1="98391" y1="37023" x2="98529" y2="96947"/>
                        <a14:foregroundMark x1="98391" y1="88168" x2="80322" y2="98855"/>
                      </a14:backgroundRemoval>
                    </a14:imgEffect>
                  </a14:imgLayer>
                </a14:imgProps>
              </a:ext>
            </a:extLst>
          </a:blip>
          <a:srcRect l="73305"/>
          <a:stretch>
            <a:fillRect/>
          </a:stretch>
        </p:blipFill>
        <p:spPr bwMode="auto">
          <a:xfrm>
            <a:off x="5791200" y="5257800"/>
            <a:ext cx="33480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3581400" y="6611938"/>
            <a:ext cx="210025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0" dirty="0"/>
              <a:t>© </a:t>
            </a:r>
            <a:r>
              <a:rPr lang="en-US" sz="1000" b="0" dirty="0" smtClean="0">
                <a:latin typeface="Candara" pitchFamily="34" charset="0"/>
              </a:rPr>
              <a:t>2014 </a:t>
            </a:r>
            <a:r>
              <a:rPr lang="en-US" sz="1000" b="0" dirty="0">
                <a:latin typeface="Candara" pitchFamily="34" charset="0"/>
              </a:rPr>
              <a:t>QuadGen Wireless Solutions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 baseline="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 baseline="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 baseline="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 baseline="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 baseline="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990600" y="381000"/>
            <a:ext cx="80010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QuadGen Wireless Solutions, Inc.</a:t>
            </a:r>
            <a:b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Partner You Can Trust For Next Generation Network Services</a:t>
            </a:r>
            <a:endParaRPr lang="en-US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2" descr="C:\Users\Mallik\Desktop\QuadGen Templates\Quadg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73" y="8382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004454" y="2819400"/>
            <a:ext cx="6920346" cy="381000"/>
          </a:xfrm>
        </p:spPr>
        <p:txBody>
          <a:bodyPr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1600" kern="1200" baseline="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013779"/>
            <a:ext cx="1458742" cy="69062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752600"/>
            <a:ext cx="8001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 baseline="0">
                <a:solidFill>
                  <a:srgbClr val="C00000"/>
                </a:solidFill>
                <a:latin typeface="Candara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0000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0000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0000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0000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00000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00000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00000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00000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Smart Cities for India 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Dr. C S RAO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27760"/>
            <a:ext cx="8839200" cy="504444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00FF"/>
                </a:solidFill>
              </a:rPr>
              <a:t>5 types of organizations that must work </a:t>
            </a:r>
            <a:r>
              <a:rPr lang="en-US" i="1" dirty="0" smtClean="0"/>
              <a:t>together to build a Smart City: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sz="2800" b="1" i="1" dirty="0" smtClean="0">
                <a:solidFill>
                  <a:srgbClr val="0000FF"/>
                </a:solidFill>
              </a:rPr>
              <a:t>public </a:t>
            </a:r>
            <a:r>
              <a:rPr lang="en-US" sz="2800" b="1" i="1" dirty="0">
                <a:solidFill>
                  <a:srgbClr val="0000FF"/>
                </a:solidFill>
              </a:rPr>
              <a:t>organization</a:t>
            </a:r>
            <a:r>
              <a:rPr lang="en-US" sz="2800" dirty="0"/>
              <a:t>, where </a:t>
            </a:r>
            <a:r>
              <a:rPr lang="en-US" sz="2800" dirty="0" smtClean="0"/>
              <a:t>the State </a:t>
            </a:r>
            <a:r>
              <a:rPr lang="en-US" sz="2800" dirty="0"/>
              <a:t>or the municipality has </a:t>
            </a:r>
            <a:r>
              <a:rPr lang="en-US" sz="2800" dirty="0" smtClean="0"/>
              <a:t>an  </a:t>
            </a:r>
            <a:r>
              <a:rPr lang="en-US" sz="2800" dirty="0"/>
              <a:t>entire </a:t>
            </a:r>
            <a:r>
              <a:rPr lang="en-US" sz="2800" dirty="0" smtClean="0"/>
              <a:t>project’s responsibility;</a:t>
            </a:r>
          </a:p>
          <a:p>
            <a:r>
              <a:rPr lang="en-US" sz="2800" b="1" i="1" dirty="0" smtClean="0">
                <a:solidFill>
                  <a:srgbClr val="0000FF"/>
                </a:solidFill>
              </a:rPr>
              <a:t>public-private-partnerships</a:t>
            </a:r>
            <a:r>
              <a:rPr lang="en-US" sz="2800" dirty="0"/>
              <a:t>, </a:t>
            </a:r>
            <a:r>
              <a:rPr lang="en-US" sz="2800" dirty="0" smtClean="0"/>
              <a:t>where the </a:t>
            </a:r>
            <a:r>
              <a:rPr lang="en-US" sz="2800" dirty="0"/>
              <a:t>State assigns parts of </a:t>
            </a:r>
            <a:r>
              <a:rPr lang="en-US" sz="2800" dirty="0" smtClean="0"/>
              <a:t>a project </a:t>
            </a:r>
            <a:r>
              <a:rPr lang="en-US" sz="2800" dirty="0"/>
              <a:t>to </a:t>
            </a:r>
            <a:r>
              <a:rPr lang="en-US" sz="2800" dirty="0" smtClean="0"/>
              <a:t>private companies</a:t>
            </a:r>
            <a:r>
              <a:rPr lang="en-US" sz="2800" dirty="0"/>
              <a:t>; 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0000FF"/>
                </a:solidFill>
              </a:rPr>
              <a:t>State-owned-enterprise </a:t>
            </a:r>
            <a:r>
              <a:rPr lang="en-US" sz="2800" dirty="0"/>
              <a:t>where a </a:t>
            </a:r>
            <a:r>
              <a:rPr lang="en-US" sz="2800" dirty="0" smtClean="0"/>
              <a:t>new organization </a:t>
            </a:r>
            <a:r>
              <a:rPr lang="en-US" sz="2800" dirty="0"/>
              <a:t>is grounded to supervise </a:t>
            </a:r>
            <a:r>
              <a:rPr lang="en-US" sz="2800" dirty="0" smtClean="0"/>
              <a:t>a project, with </a:t>
            </a:r>
            <a:r>
              <a:rPr lang="en-US" sz="2800" dirty="0"/>
              <a:t>the participation of the State and the </a:t>
            </a:r>
            <a:r>
              <a:rPr lang="en-US" sz="2800" dirty="0" smtClean="0"/>
              <a:t>private sector</a:t>
            </a:r>
            <a:r>
              <a:rPr lang="en-US" sz="2800" dirty="0"/>
              <a:t>; 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0000FF"/>
                </a:solidFill>
              </a:rPr>
              <a:t>private </a:t>
            </a:r>
            <a:r>
              <a:rPr lang="en-US" sz="2800" b="1" dirty="0">
                <a:solidFill>
                  <a:srgbClr val="0000FF"/>
                </a:solidFill>
              </a:rPr>
              <a:t>companies </a:t>
            </a:r>
            <a:r>
              <a:rPr lang="en-US" sz="2800" dirty="0"/>
              <a:t>that implement </a:t>
            </a:r>
            <a:r>
              <a:rPr lang="en-US" sz="2800" dirty="0" smtClean="0"/>
              <a:t>a project</a:t>
            </a:r>
            <a:r>
              <a:rPr lang="en-US" sz="2800" dirty="0"/>
              <a:t>;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5334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Types of Smart City  Development models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AAA090-09A8-41E6-B348-D368ED2D667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5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16636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Smart City implementation should adopt a bottom-up approach focusing on :</a:t>
            </a:r>
          </a:p>
          <a:p>
            <a:r>
              <a:rPr lang="en-US" sz="1800" b="1" dirty="0">
                <a:solidFill>
                  <a:srgbClr val="0000FF"/>
                </a:solidFill>
              </a:rPr>
              <a:t>Network </a:t>
            </a:r>
            <a:r>
              <a:rPr lang="en-US" sz="1800" b="1" dirty="0" smtClean="0">
                <a:solidFill>
                  <a:srgbClr val="0000FF"/>
                </a:solidFill>
              </a:rPr>
              <a:t>Infrastructure (OFC) and Broadband  NW</a:t>
            </a:r>
            <a:endParaRPr lang="en-US" sz="1800" b="1" dirty="0">
              <a:solidFill>
                <a:srgbClr val="0000FF"/>
              </a:solidFill>
            </a:endParaRPr>
          </a:p>
          <a:p>
            <a:r>
              <a:rPr lang="en-US" sz="1800" b="1" dirty="0" smtClean="0">
                <a:solidFill>
                  <a:srgbClr val="0000FF"/>
                </a:solidFill>
              </a:rPr>
              <a:t>Traffic mgmt., Video Surveillance , Energy mgmt., related Content and Apps </a:t>
            </a:r>
          </a:p>
          <a:p>
            <a:r>
              <a:rPr lang="en-US" sz="1800" b="1" dirty="0" smtClean="0">
                <a:solidFill>
                  <a:srgbClr val="0000FF"/>
                </a:solidFill>
              </a:rPr>
              <a:t>Building </a:t>
            </a:r>
            <a:r>
              <a:rPr lang="en-US" sz="1800" b="1" dirty="0">
                <a:solidFill>
                  <a:srgbClr val="0000FF"/>
                </a:solidFill>
              </a:rPr>
              <a:t>intelligence (utilities that </a:t>
            </a:r>
            <a:r>
              <a:rPr lang="en-US" sz="1800" b="1" dirty="0" smtClean="0">
                <a:solidFill>
                  <a:srgbClr val="0000FF"/>
                </a:solidFill>
              </a:rPr>
              <a:t>enhance local </a:t>
            </a:r>
            <a:r>
              <a:rPr lang="en-US" sz="1800" b="1" dirty="0">
                <a:solidFill>
                  <a:srgbClr val="0000FF"/>
                </a:solidFill>
              </a:rPr>
              <a:t>intelligence, i.e., wireless sensors)</a:t>
            </a:r>
          </a:p>
          <a:p>
            <a:r>
              <a:rPr lang="en-US" sz="1800" b="1" dirty="0" smtClean="0">
                <a:solidFill>
                  <a:srgbClr val="0000FF"/>
                </a:solidFill>
              </a:rPr>
              <a:t>E - Services Delivery Platform (SDP) </a:t>
            </a:r>
            <a:r>
              <a:rPr lang="en-US" sz="1800" b="1" dirty="0">
                <a:solidFill>
                  <a:srgbClr val="0000FF"/>
                </a:solidFill>
              </a:rPr>
              <a:t>to </a:t>
            </a:r>
            <a:r>
              <a:rPr lang="en-US" sz="1800" b="1" dirty="0" smtClean="0">
                <a:solidFill>
                  <a:srgbClr val="0000FF"/>
                </a:solidFill>
              </a:rPr>
              <a:t>citizens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0000FF"/>
              </a:solidFill>
            </a:endParaRPr>
          </a:p>
          <a:p>
            <a:r>
              <a:rPr lang="en-US" sz="1800" b="1" dirty="0" smtClean="0">
                <a:solidFill>
                  <a:srgbClr val="0000FF"/>
                </a:solidFill>
              </a:rPr>
              <a:t>Adopting inter-operable </a:t>
            </a:r>
            <a:r>
              <a:rPr lang="en-US" sz="1800" b="1" dirty="0">
                <a:solidFill>
                  <a:srgbClr val="0000FF"/>
                </a:solidFill>
              </a:rPr>
              <a:t>standards to facilitate systems </a:t>
            </a:r>
            <a:r>
              <a:rPr lang="en-US" sz="1800" b="1" dirty="0" smtClean="0">
                <a:solidFill>
                  <a:srgbClr val="0000FF"/>
                </a:solidFill>
              </a:rPr>
              <a:t>integration for future proof , migration, multivendor  approach, global standards based and highly Mission critical  Availability, Reliability and Maintainability standards.</a:t>
            </a:r>
          </a:p>
          <a:p>
            <a:pPr marL="0" indent="0">
              <a:buNone/>
            </a:pPr>
            <a:endParaRPr lang="en-US" sz="1800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Telco's, IT Majors, Software Majors and Cable Companies need to be  the stake holders with Electricity, Water, Transport, Health, Police, and Education departments as prime stake holders led by Urban Development Ministry .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3400"/>
          </a:xfrm>
        </p:spPr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Smart City Scope of Work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AAA090-09A8-41E6-B348-D368ED2D667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6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Smart Cities are coming up all over the world. However, the reasons that might inhibit growth :</a:t>
            </a:r>
          </a:p>
          <a:p>
            <a:pPr marL="0" indent="0">
              <a:buNone/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Funding for investment </a:t>
            </a:r>
            <a:r>
              <a:rPr lang="en-US" b="1" dirty="0" smtClean="0">
                <a:solidFill>
                  <a:srgbClr val="0000FF"/>
                </a:solidFill>
              </a:rPr>
              <a:t> :  Aged existing infrastructure migration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Coordination failures : </a:t>
            </a:r>
            <a:r>
              <a:rPr lang="en-US" b="1" dirty="0" smtClean="0">
                <a:solidFill>
                  <a:srgbClr val="0000FF"/>
                </a:solidFill>
              </a:rPr>
              <a:t>Multidisciplinary teams and Inter-</a:t>
            </a:r>
            <a:r>
              <a:rPr lang="en-US" b="1" dirty="0" err="1" smtClean="0">
                <a:solidFill>
                  <a:srgbClr val="0000FF"/>
                </a:solidFill>
              </a:rPr>
              <a:t>depts</a:t>
            </a:r>
            <a:r>
              <a:rPr lang="en-US" b="1" dirty="0" smtClean="0">
                <a:solidFill>
                  <a:srgbClr val="0000FF"/>
                </a:solidFill>
              </a:rPr>
              <a:t> engagement in sync</a:t>
            </a:r>
            <a:endParaRPr lang="en-US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Interoperability : </a:t>
            </a:r>
            <a:r>
              <a:rPr lang="en-US" b="1" dirty="0">
                <a:solidFill>
                  <a:srgbClr val="0000FF"/>
                </a:solidFill>
              </a:rPr>
              <a:t>C</a:t>
            </a:r>
            <a:r>
              <a:rPr lang="en-US" b="1" dirty="0" smtClean="0">
                <a:solidFill>
                  <a:srgbClr val="0000FF"/>
                </a:solidFill>
              </a:rPr>
              <a:t>omplexity , Architecture, Features, Functions and Standards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Trust </a:t>
            </a:r>
            <a:r>
              <a:rPr lang="en-US" b="1" dirty="0">
                <a:solidFill>
                  <a:srgbClr val="0000FF"/>
                </a:solidFill>
              </a:rPr>
              <a:t>in data privacy and system integrity: </a:t>
            </a:r>
            <a:r>
              <a:rPr lang="en-US" b="1" dirty="0" smtClean="0">
                <a:solidFill>
                  <a:srgbClr val="0000FF"/>
                </a:solidFill>
              </a:rPr>
              <a:t>Connected and Computerized Control systems need to be secure from any Known Cyber, Information, Application and Network security attacks.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Fear of lock-in: </a:t>
            </a:r>
            <a:r>
              <a:rPr lang="en-US" b="1" dirty="0" smtClean="0">
                <a:solidFill>
                  <a:srgbClr val="0000FF"/>
                </a:solidFill>
              </a:rPr>
              <a:t>Adoption of Global Standards based ,Multivendor approach is a must... 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b="1" dirty="0">
              <a:solidFill>
                <a:srgbClr val="0000FF"/>
              </a:solidFill>
            </a:endParaRP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5334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Identified Barriers to adoption of Smart Cities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AAA090-09A8-41E6-B348-D368ED2D667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27760"/>
            <a:ext cx="8763000" cy="495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Targeted defined approach with a Visionary and Missionary Leader centric approach involving Industry Segment leaders with proven Credentials is absolutely essential .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Some of the key  areas are :</a:t>
            </a:r>
            <a:endParaRPr lang="en-US" sz="1600" b="1" dirty="0">
              <a:solidFill>
                <a:srgbClr val="0000FF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Engaging ,encouraging </a:t>
            </a:r>
            <a:r>
              <a:rPr lang="en-US" b="1" dirty="0">
                <a:solidFill>
                  <a:srgbClr val="0000FF"/>
                </a:solidFill>
              </a:rPr>
              <a:t>and empowering city authorities to develop </a:t>
            </a:r>
            <a:r>
              <a:rPr lang="en-US" b="1" dirty="0" smtClean="0">
                <a:solidFill>
                  <a:srgbClr val="0000FF"/>
                </a:solidFill>
              </a:rPr>
              <a:t>and to </a:t>
            </a:r>
            <a:r>
              <a:rPr lang="en-US" b="1" dirty="0">
                <a:solidFill>
                  <a:srgbClr val="0000FF"/>
                </a:solidFill>
              </a:rPr>
              <a:t>provide solutions 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programs </a:t>
            </a:r>
            <a:r>
              <a:rPr lang="en-US" b="1" dirty="0">
                <a:solidFill>
                  <a:srgbClr val="0000FF"/>
                </a:solidFill>
              </a:rPr>
              <a:t>to </a:t>
            </a:r>
            <a:r>
              <a:rPr lang="en-US" b="1" dirty="0" smtClean="0">
                <a:solidFill>
                  <a:srgbClr val="0000FF"/>
                </a:solidFill>
              </a:rPr>
              <a:t>Identify , select and adopt  </a:t>
            </a:r>
            <a:r>
              <a:rPr lang="en-US" b="1" dirty="0">
                <a:solidFill>
                  <a:srgbClr val="0000FF"/>
                </a:solidFill>
              </a:rPr>
              <a:t>underpinning technologies and to demonstrate their </a:t>
            </a:r>
            <a:r>
              <a:rPr lang="en-US" b="1" dirty="0" smtClean="0">
                <a:solidFill>
                  <a:srgbClr val="0000FF"/>
                </a:solidFill>
              </a:rPr>
              <a:t>efficacy</a:t>
            </a:r>
            <a:endParaRPr lang="en-US" b="1" dirty="0">
              <a:solidFill>
                <a:srgbClr val="0000FF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Globally proven program Management approach of EPC practices   to </a:t>
            </a:r>
            <a:r>
              <a:rPr lang="en-US" b="1" dirty="0">
                <a:solidFill>
                  <a:srgbClr val="0000FF"/>
                </a:solidFill>
              </a:rPr>
              <a:t>transform both the service systems </a:t>
            </a:r>
            <a:r>
              <a:rPr lang="en-US" b="1" dirty="0" smtClean="0">
                <a:solidFill>
                  <a:srgbClr val="0000FF"/>
                </a:solidFill>
              </a:rPr>
              <a:t>evolution with intended citizen adoption as the prime focus .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5334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pproach to develop Smart Cities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AAA090-09A8-41E6-B348-D368ED2D667A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7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471" b="-47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066800"/>
          </a:xfrm>
        </p:spPr>
        <p:txBody>
          <a:bodyPr/>
          <a:lstStyle/>
          <a:p>
            <a:r>
              <a:rPr lang="en-US" b="1" dirty="0" err="1" smtClean="0"/>
              <a:t>Govt</a:t>
            </a:r>
            <a:r>
              <a:rPr lang="en-US" b="1" dirty="0" smtClean="0"/>
              <a:t> Policy Support in Place for </a:t>
            </a:r>
            <a:br>
              <a:rPr lang="en-US" b="1" dirty="0" smtClean="0"/>
            </a:br>
            <a:r>
              <a:rPr lang="en-US" b="1" dirty="0" smtClean="0"/>
              <a:t>Enablers  &amp; Functionalities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AAA090-09A8-41E6-B348-D368ED2D667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9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8005" r="-1800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5334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Smart City Enterprise Model 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AAA090-09A8-41E6-B348-D368ED2D667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6966" r="-6966"/>
          <a:stretch>
            <a:fillRect/>
          </a:stretch>
        </p:blipFill>
        <p:spPr>
          <a:xfrm>
            <a:off x="228600" y="762000"/>
            <a:ext cx="8686800" cy="53187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Smart Energy – Smart Grid 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AAA090-09A8-41E6-B348-D368ED2D667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7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035703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34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21" y="928048"/>
            <a:ext cx="8958263" cy="482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64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75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57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090160"/>
          </a:xfrm>
        </p:spPr>
        <p:txBody>
          <a:bodyPr/>
          <a:lstStyle/>
          <a:p>
            <a:pPr marL="0" lvl="0" indent="0">
              <a:buNone/>
            </a:pPr>
            <a:endParaRPr lang="en-US" b="1" dirty="0" smtClean="0"/>
          </a:p>
          <a:p>
            <a:pPr lvl="0"/>
            <a:endParaRPr lang="en-US" b="1" dirty="0"/>
          </a:p>
          <a:p>
            <a:pPr marL="0" lvl="0" indent="0">
              <a:buNone/>
            </a:pPr>
            <a:r>
              <a:rPr lang="en-US" b="1" dirty="0" smtClean="0"/>
              <a:t>“ </a:t>
            </a:r>
            <a:r>
              <a:rPr lang="en-US" b="1" dirty="0" smtClean="0">
                <a:latin typeface="Arial"/>
                <a:cs typeface="Arial"/>
              </a:rPr>
              <a:t>To Conceptualize </a:t>
            </a:r>
            <a:r>
              <a:rPr lang="en-US" b="1" dirty="0">
                <a:latin typeface="Arial"/>
                <a:cs typeface="Arial"/>
              </a:rPr>
              <a:t>,architect and Implement Always on Connected City , for e </a:t>
            </a:r>
            <a:r>
              <a:rPr lang="en-US" b="1" dirty="0" smtClean="0">
                <a:latin typeface="Arial"/>
                <a:cs typeface="Arial"/>
              </a:rPr>
              <a:t>– Gov.,  </a:t>
            </a:r>
            <a:r>
              <a:rPr lang="en-US" b="1" dirty="0">
                <a:latin typeface="Arial"/>
                <a:cs typeface="Arial"/>
              </a:rPr>
              <a:t>G2C services for citizens , Digitally monitorable city for Energy management, </a:t>
            </a:r>
            <a:r>
              <a:rPr lang="en-US" b="1" dirty="0" smtClean="0">
                <a:latin typeface="Arial"/>
                <a:cs typeface="Arial"/>
              </a:rPr>
              <a:t>i.e. </a:t>
            </a:r>
            <a:r>
              <a:rPr lang="en-US" b="1" dirty="0">
                <a:latin typeface="Arial"/>
                <a:cs typeface="Arial"/>
              </a:rPr>
              <a:t>Smart Grid city, Traffic Monitoring, LED street Lights , Waste Management, Water Supply Monitoring , through Urban Web of Interconnected systems with a Digital Smart City Control </a:t>
            </a:r>
            <a:r>
              <a:rPr lang="en-US" b="1" dirty="0" smtClean="0">
                <a:latin typeface="Arial"/>
                <a:cs typeface="Arial"/>
              </a:rPr>
              <a:t>Room </a:t>
            </a:r>
            <a:r>
              <a:rPr lang="en-US" b="1" dirty="0" smtClean="0"/>
              <a:t>”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Smart City  Vision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AAA090-09A8-41E6-B348-D368ED2D667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9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600200"/>
            <a:ext cx="774937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p-Down Arrow 2"/>
          <p:cNvSpPr/>
          <p:nvPr/>
        </p:nvSpPr>
        <p:spPr>
          <a:xfrm>
            <a:off x="8153400" y="1600200"/>
            <a:ext cx="457200" cy="43815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IOT FOR </a:t>
            </a:r>
            <a:r>
              <a:rPr lang="en-IN" dirty="0" err="1" smtClean="0"/>
              <a:t>s+CC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862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Canada can associate with Indian Gov. to adopt a few cities  to be developed as Smart Cities ,in a partnership mode with Indian Gov. </a:t>
            </a:r>
            <a:r>
              <a:rPr lang="en-US" b="1" smtClean="0">
                <a:solidFill>
                  <a:srgbClr val="0000FF"/>
                </a:solidFill>
                <a:latin typeface="Arial"/>
                <a:cs typeface="Arial"/>
              </a:rPr>
              <a:t>thru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Canadian Industry Consortium and with EXIM  Financing support </a:t>
            </a:r>
          </a:p>
          <a:p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Canadian Industry Consortium can be  from  Utility ,IT, Telecom, Software and Control System domains </a:t>
            </a:r>
          </a:p>
          <a:p>
            <a:endParaRPr lang="en-US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Large Canadian  EPC company with Proven Credentials in Urban Planning, Urban Development and Smart City evolution and Implementation experience can position as a Major Consulting Company and System Integrator </a:t>
            </a:r>
          </a:p>
          <a:p>
            <a:endParaRPr lang="en-US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Canadian firms and association's like ICF ,IMEX and  thought Leaders like Kristina </a:t>
            </a:r>
            <a:r>
              <a:rPr lang="en-US" b="1" dirty="0" err="1" smtClean="0">
                <a:solidFill>
                  <a:srgbClr val="0000FF"/>
                </a:solidFill>
                <a:latin typeface="Arial"/>
                <a:cs typeface="Arial"/>
              </a:rPr>
              <a:t>Verner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, John Jung  can contribute with an Initiative for sharing the SMARTCITY  Implementation plans.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5334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Opportunity for Canadian Gov. 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AAA090-09A8-41E6-B348-D368ED2D667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1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27760"/>
            <a:ext cx="8839200" cy="4953000"/>
          </a:xfrm>
        </p:spPr>
        <p:txBody>
          <a:bodyPr/>
          <a:lstStyle/>
          <a:p>
            <a:pPr lvl="0"/>
            <a:r>
              <a:rPr lang="en-US" b="1" dirty="0"/>
              <a:t>“ </a:t>
            </a:r>
            <a:r>
              <a:rPr lang="en-US" b="1" dirty="0">
                <a:latin typeface="Arial"/>
                <a:cs typeface="Arial"/>
              </a:rPr>
              <a:t>To engage </a:t>
            </a:r>
            <a:r>
              <a:rPr lang="en-US" b="1" dirty="0" smtClean="0">
                <a:latin typeface="Arial"/>
                <a:cs typeface="Arial"/>
              </a:rPr>
              <a:t>Canadian Industry </a:t>
            </a:r>
            <a:r>
              <a:rPr lang="en-US" b="1" dirty="0">
                <a:latin typeface="Arial"/>
                <a:cs typeface="Arial"/>
              </a:rPr>
              <a:t>leaders in a consortium from  an Interdisciplinary Digital Computing, Communications ,Control and Command Systems to evolve </a:t>
            </a:r>
            <a:r>
              <a:rPr lang="en-US" b="1" dirty="0" smtClean="0">
                <a:latin typeface="Arial"/>
                <a:cs typeface="Arial"/>
              </a:rPr>
              <a:t>and unveil a </a:t>
            </a:r>
            <a:r>
              <a:rPr lang="en-US" b="1" dirty="0">
                <a:latin typeface="Arial"/>
                <a:cs typeface="Arial"/>
              </a:rPr>
              <a:t>pragmatic technologically implementable phased plan in next </a:t>
            </a:r>
            <a:r>
              <a:rPr lang="en-US" b="1" dirty="0" smtClean="0">
                <a:latin typeface="Arial"/>
                <a:cs typeface="Arial"/>
              </a:rPr>
              <a:t>90 days </a:t>
            </a:r>
            <a:r>
              <a:rPr lang="en-US" b="1" dirty="0">
                <a:latin typeface="Arial"/>
                <a:cs typeface="Arial"/>
              </a:rPr>
              <a:t>with Smart City Integrated solution Verticals </a:t>
            </a:r>
            <a:r>
              <a:rPr lang="en-US" b="1" dirty="0" smtClean="0">
                <a:latin typeface="Arial"/>
                <a:cs typeface="Arial"/>
              </a:rPr>
              <a:t>with support  from Canadian Industry &amp; Thought Leaders  etc.  at   </a:t>
            </a:r>
            <a:r>
              <a:rPr lang="en-US" b="1" dirty="0">
                <a:latin typeface="Arial"/>
                <a:cs typeface="Arial"/>
              </a:rPr>
              <a:t>Optimal Costs and offer perceptible, impactful and result oriented  solution in 30 months time.”  </a:t>
            </a:r>
            <a:endParaRPr lang="en-US" b="1" dirty="0" smtClean="0">
              <a:latin typeface="Arial"/>
              <a:cs typeface="Arial"/>
            </a:endParaRPr>
          </a:p>
          <a:p>
            <a:pPr lvl="0"/>
            <a:endParaRPr lang="en-US" b="1" dirty="0">
              <a:latin typeface="Arial"/>
              <a:cs typeface="Arial"/>
            </a:endParaRPr>
          </a:p>
          <a:p>
            <a:pPr lvl="0"/>
            <a:r>
              <a:rPr lang="en-US" b="1" dirty="0" smtClean="0">
                <a:latin typeface="Arial"/>
                <a:cs typeface="Arial"/>
              </a:rPr>
              <a:t>Target </a:t>
            </a:r>
            <a:r>
              <a:rPr lang="en-US" b="1" dirty="0">
                <a:latin typeface="Arial"/>
                <a:cs typeface="Arial"/>
              </a:rPr>
              <a:t>and aim to </a:t>
            </a:r>
            <a:r>
              <a:rPr lang="en-US" b="1" dirty="0" smtClean="0">
                <a:latin typeface="Arial"/>
                <a:cs typeface="Arial"/>
              </a:rPr>
              <a:t>Emulate, and </a:t>
            </a:r>
            <a:r>
              <a:rPr lang="en-US" b="1" dirty="0">
                <a:latin typeface="Arial"/>
                <a:cs typeface="Arial"/>
              </a:rPr>
              <a:t>Evolve Smart cities like </a:t>
            </a:r>
            <a:r>
              <a:rPr lang="en-US" b="1" dirty="0" smtClean="0">
                <a:latin typeface="Arial"/>
                <a:cs typeface="Arial"/>
              </a:rPr>
              <a:t>E.g. </a:t>
            </a:r>
            <a:r>
              <a:rPr lang="en-US" b="1" dirty="0">
                <a:latin typeface="Arial"/>
                <a:cs typeface="Arial"/>
              </a:rPr>
              <a:t>Barcelona, </a:t>
            </a:r>
            <a:r>
              <a:rPr lang="en-US" b="1" dirty="0" smtClean="0">
                <a:latin typeface="Arial"/>
                <a:cs typeface="Arial"/>
              </a:rPr>
              <a:t>Spain,  Canada’s Edmonton, Vancouver, Toronto, Montreal, Ottawa etc. ,  and APAC models from Singapore</a:t>
            </a:r>
            <a:r>
              <a:rPr lang="en-US" b="1" dirty="0">
                <a:latin typeface="Arial"/>
                <a:cs typeface="Arial"/>
              </a:rPr>
              <a:t>, Fort Lauderdale, USA </a:t>
            </a:r>
            <a:r>
              <a:rPr lang="en-US" b="1" dirty="0" smtClean="0">
                <a:latin typeface="Arial"/>
                <a:cs typeface="Arial"/>
              </a:rPr>
              <a:t>, Guadalajara </a:t>
            </a:r>
            <a:r>
              <a:rPr lang="en-US" b="1" dirty="0">
                <a:latin typeface="Arial"/>
                <a:cs typeface="Arial"/>
              </a:rPr>
              <a:t>in Mexico </a:t>
            </a:r>
            <a:r>
              <a:rPr lang="en-US" b="1" dirty="0" smtClean="0">
                <a:latin typeface="Arial"/>
                <a:cs typeface="Arial"/>
              </a:rPr>
              <a:t>etc. </a:t>
            </a:r>
            <a:endParaRPr lang="en-IN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5334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/>
                <a:cs typeface="Arial"/>
              </a:rPr>
              <a:t>Smart City Mission </a:t>
            </a:r>
            <a:endParaRPr lang="en-US" sz="28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AAA090-09A8-41E6-B348-D368ED2D667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4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72400" cy="639763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Context –SMART Cities 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136469"/>
            <a:ext cx="4648200" cy="5492931"/>
          </a:xfrm>
        </p:spPr>
        <p:txBody>
          <a:bodyPr/>
          <a:lstStyle/>
          <a:p>
            <a:r>
              <a:rPr lang="en-US" sz="1600" dirty="0" smtClean="0"/>
              <a:t>Much </a:t>
            </a:r>
            <a:r>
              <a:rPr lang="en-US" sz="1600" dirty="0"/>
              <a:t>of the expected urban growth will take place in countries of </a:t>
            </a:r>
            <a:r>
              <a:rPr lang="en-US" sz="1600" dirty="0" smtClean="0"/>
              <a:t>developing </a:t>
            </a:r>
            <a:r>
              <a:rPr lang="en-US" sz="1600" dirty="0"/>
              <a:t>regions, namely Asia and Africa</a:t>
            </a:r>
            <a:r>
              <a:rPr lang="en-US" sz="1600" dirty="0" smtClean="0"/>
              <a:t>. In India also, it is recognized by the Gov. </a:t>
            </a:r>
          </a:p>
          <a:p>
            <a:r>
              <a:rPr lang="en-US" sz="1600" dirty="0" smtClean="0"/>
              <a:t>2014 </a:t>
            </a:r>
            <a:r>
              <a:rPr lang="en-US" sz="1600" dirty="0"/>
              <a:t>revision of the </a:t>
            </a:r>
            <a:r>
              <a:rPr lang="en-US" sz="1600" i="1" dirty="0"/>
              <a:t>World Urbanization Prospects</a:t>
            </a:r>
            <a:r>
              <a:rPr lang="en-US" sz="1600" dirty="0"/>
              <a:t> by UN DESA’s Population Division notes that the largest urban growth will take place in India, China and Nigeria. 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India </a:t>
            </a:r>
            <a:r>
              <a:rPr lang="en-US" sz="1600" dirty="0"/>
              <a:t>has the largest rural population </a:t>
            </a:r>
            <a:r>
              <a:rPr lang="en-US" sz="1600" dirty="0" smtClean="0"/>
              <a:t>of </a:t>
            </a:r>
            <a:r>
              <a:rPr lang="en-US" sz="1600" dirty="0"/>
              <a:t>857 </a:t>
            </a:r>
            <a:r>
              <a:rPr lang="en-US" sz="1600" dirty="0" smtClean="0"/>
              <a:t>million.</a:t>
            </a:r>
          </a:p>
          <a:p>
            <a:endParaRPr lang="en-US" sz="1600" dirty="0" smtClean="0"/>
          </a:p>
          <a:p>
            <a:r>
              <a:rPr lang="en-US" sz="1600" dirty="0" smtClean="0"/>
              <a:t>By </a:t>
            </a:r>
            <a:r>
              <a:rPr lang="en-US" sz="1600" dirty="0"/>
              <a:t>2050, India is projected to add 404 million urban </a:t>
            </a:r>
            <a:r>
              <a:rPr lang="en-US" sz="1600" dirty="0" smtClean="0"/>
              <a:t>dwellers and by 2020 about 250 Million Population .</a:t>
            </a:r>
          </a:p>
          <a:p>
            <a:endParaRPr lang="en-US" sz="1600" b="1" dirty="0" smtClean="0">
              <a:solidFill>
                <a:srgbClr val="0000FF"/>
              </a:solidFill>
            </a:endParaRPr>
          </a:p>
          <a:p>
            <a:r>
              <a:rPr lang="en-US" sz="1600" b="1" dirty="0" smtClean="0">
                <a:solidFill>
                  <a:srgbClr val="0000FF"/>
                </a:solidFill>
              </a:rPr>
              <a:t>Properly managing </a:t>
            </a:r>
            <a:r>
              <a:rPr lang="en-US" sz="1600" b="1" dirty="0">
                <a:solidFill>
                  <a:srgbClr val="0000FF"/>
                </a:solidFill>
              </a:rPr>
              <a:t>urban </a:t>
            </a:r>
            <a:r>
              <a:rPr lang="en-US" sz="1600" b="1" dirty="0" smtClean="0">
                <a:solidFill>
                  <a:srgbClr val="0000FF"/>
                </a:solidFill>
              </a:rPr>
              <a:t>settlements will be one of India’s key development challenges </a:t>
            </a:r>
            <a:r>
              <a:rPr lang="en-US" sz="1600" b="1" dirty="0">
                <a:solidFill>
                  <a:srgbClr val="0000FF"/>
                </a:solidFill>
              </a:rPr>
              <a:t>of the 21st century</a:t>
            </a:r>
            <a:endParaRPr lang="en-US" sz="1600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52999" y="4267200"/>
            <a:ext cx="3968931" cy="18589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The BJP-led Government has </a:t>
            </a:r>
            <a:r>
              <a:rPr lang="en-US" sz="2000" b="1" dirty="0">
                <a:solidFill>
                  <a:srgbClr val="0000FF"/>
                </a:solidFill>
              </a:rPr>
              <a:t>allocated </a:t>
            </a:r>
            <a:r>
              <a:rPr lang="en-US" sz="2000" b="1" dirty="0" smtClean="0">
                <a:solidFill>
                  <a:srgbClr val="0000FF"/>
                </a:solidFill>
              </a:rPr>
              <a:t>Rs.7,060 crore in the Union </a:t>
            </a:r>
            <a:r>
              <a:rPr lang="en-US" sz="2000" b="1" dirty="0">
                <a:solidFill>
                  <a:srgbClr val="0000FF"/>
                </a:solidFill>
              </a:rPr>
              <a:t>Budget 2014 </a:t>
            </a:r>
            <a:r>
              <a:rPr lang="en-US" sz="2000" b="1" dirty="0" smtClean="0">
                <a:solidFill>
                  <a:srgbClr val="0000FF"/>
                </a:solidFill>
              </a:rPr>
              <a:t>for developing 100 smart cities all over India.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AAA090-09A8-41E6-B348-D368ED2D667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0" name="Picture 2" descr="http://www.realtynmore.com/wp-content/uploads/2014/02/Mumbai_Skylin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886200" cy="29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8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792163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Focus of Today’s  Smart Cities Objective 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8763000" cy="5867400"/>
          </a:xfrm>
        </p:spPr>
        <p:txBody>
          <a:bodyPr/>
          <a:lstStyle/>
          <a:p>
            <a:pPr marL="0" indent="0">
              <a:buNone/>
            </a:pPr>
            <a:endParaRPr lang="en-US" sz="1600" b="1" dirty="0" smtClean="0">
              <a:solidFill>
                <a:srgbClr val="0000FF"/>
              </a:solidFill>
              <a:latin typeface="Arial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Arial"/>
              </a:rPr>
              <a:t>Strategies to </a:t>
            </a:r>
            <a:r>
              <a:rPr lang="en-US" sz="1600" b="1" dirty="0">
                <a:solidFill>
                  <a:srgbClr val="0000FF"/>
                </a:solidFill>
                <a:latin typeface="Arial"/>
              </a:rPr>
              <a:t>innovate </a:t>
            </a:r>
            <a:r>
              <a:rPr lang="en-US" sz="1600" b="1" dirty="0" smtClean="0">
                <a:solidFill>
                  <a:srgbClr val="0000FF"/>
                </a:solidFill>
                <a:latin typeface="Arial"/>
              </a:rPr>
              <a:t>to </a:t>
            </a:r>
            <a:r>
              <a:rPr lang="en-US" sz="1600" b="1" dirty="0">
                <a:solidFill>
                  <a:srgbClr val="0000FF"/>
                </a:solidFill>
                <a:latin typeface="Arial"/>
              </a:rPr>
              <a:t>maintain service levels, in </a:t>
            </a:r>
            <a:r>
              <a:rPr lang="en-US" sz="1600" b="1" dirty="0" smtClean="0">
                <a:solidFill>
                  <a:srgbClr val="0000FF"/>
                </a:solidFill>
                <a:latin typeface="Arial"/>
              </a:rPr>
              <a:t>the following domains of ….</a:t>
            </a:r>
            <a:endParaRPr lang="en-US" sz="1600" b="1" dirty="0">
              <a:solidFill>
                <a:srgbClr val="0000FF"/>
              </a:solidFill>
              <a:latin typeface="Arial"/>
            </a:endParaRPr>
          </a:p>
          <a:p>
            <a:endParaRPr lang="en-US" sz="1600" b="1" dirty="0" smtClean="0">
              <a:solidFill>
                <a:srgbClr val="0000FF"/>
              </a:solidFill>
              <a:latin typeface="Arial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Arial"/>
              </a:rPr>
              <a:t>Energy Mgmt., Water Supply Mgmt. &amp; Sewage Treatment Plants   </a:t>
            </a:r>
            <a:endParaRPr lang="en-US" sz="2000" dirty="0">
              <a:solidFill>
                <a:srgbClr val="0000FF"/>
              </a:solidFill>
              <a:latin typeface="Arial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Arial"/>
              </a:rPr>
              <a:t>Connected City on 4G and Wi-Fi for Schools, Colleges and Public places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Arial"/>
              </a:rPr>
              <a:t>Traffic Congestion Management &amp; GPS Navigation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Arial"/>
              </a:rPr>
              <a:t>Weather Forecasting sensor NW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Arial"/>
              </a:rPr>
              <a:t>Video Surveillance for Security</a:t>
            </a:r>
            <a:r>
              <a:rPr lang="en-US" sz="20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"/>
              </a:rPr>
              <a:t>&amp; Healthcare service dissemination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Online Kiosks for City Information for Tourists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Metropolitan Transport on High Speed Railways with Connectivity 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G2C services dissemination &amp; G2E communications . 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Law &amp; Order enablement thru online Crime Database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Responsive “100” System with Tracking on GPS 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Finance ,Technology</a:t>
            </a:r>
            <a:r>
              <a:rPr lang="en-US" sz="1800" b="1" dirty="0">
                <a:solidFill>
                  <a:srgbClr val="0000FF"/>
                </a:solidFill>
              </a:rPr>
              <a:t>, </a:t>
            </a:r>
            <a:r>
              <a:rPr lang="en-US" sz="1800" b="1" dirty="0" smtClean="0">
                <a:solidFill>
                  <a:srgbClr val="0000FF"/>
                </a:solidFill>
              </a:rPr>
              <a:t>Eng. and Planners  of the Smart City Project  </a:t>
            </a:r>
            <a:r>
              <a:rPr lang="en-US" sz="1800" b="1" dirty="0">
                <a:solidFill>
                  <a:srgbClr val="0000FF"/>
                </a:solidFill>
              </a:rPr>
              <a:t>is </a:t>
            </a:r>
            <a:r>
              <a:rPr lang="en-US" sz="1800" b="1" dirty="0" smtClean="0">
                <a:solidFill>
                  <a:srgbClr val="0000FF"/>
                </a:solidFill>
              </a:rPr>
              <a:t>critical in the domains of  </a:t>
            </a:r>
            <a:r>
              <a:rPr lang="en-US" sz="2400" b="1" dirty="0" smtClean="0">
                <a:solidFill>
                  <a:srgbClr val="FF0000"/>
                </a:solidFill>
              </a:rPr>
              <a:t>Telecom, IT, Instrumentation and Software 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43F1EA-6E04-401E-BB2C-C8D1EFC28D1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7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33400"/>
            <a:ext cx="7772400" cy="5334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End Goal of Smart City Impact 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AAA090-09A8-41E6-B348-D368ED2D667A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/>
          <a:srcRect l="-2826" r="-2826"/>
          <a:stretch>
            <a:fillRect/>
          </a:stretch>
        </p:blipFill>
        <p:spPr>
          <a:xfrm>
            <a:off x="228600" y="1295400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4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27760"/>
            <a:ext cx="8839200" cy="4953000"/>
          </a:xfrm>
        </p:spPr>
        <p:txBody>
          <a:bodyPr/>
          <a:lstStyle/>
          <a:p>
            <a:r>
              <a:rPr lang="en-US" dirty="0" smtClean="0"/>
              <a:t>Smart City approach is a </a:t>
            </a:r>
            <a:r>
              <a:rPr lang="en-US" dirty="0"/>
              <a:t>pragmatic, </a:t>
            </a:r>
            <a:r>
              <a:rPr lang="en-US" dirty="0" smtClean="0"/>
              <a:t>engineering-based attempt </a:t>
            </a:r>
            <a:r>
              <a:rPr lang="en-US" dirty="0"/>
              <a:t>to improve the operation </a:t>
            </a:r>
            <a:r>
              <a:rPr lang="en-US" dirty="0" smtClean="0"/>
              <a:t>of multiple facets of urban </a:t>
            </a:r>
            <a:r>
              <a:rPr lang="en-US" dirty="0"/>
              <a:t>infrastructure and </a:t>
            </a:r>
            <a:r>
              <a:rPr lang="en-US" dirty="0" smtClean="0"/>
              <a:t>services</a:t>
            </a:r>
            <a:r>
              <a:rPr lang="en-US" dirty="0"/>
              <a:t> </a:t>
            </a:r>
            <a:r>
              <a:rPr lang="en-US" dirty="0" smtClean="0"/>
              <a:t>with technology</a:t>
            </a:r>
            <a:r>
              <a:rPr lang="en-US" dirty="0"/>
              <a:t>-based innovation in the planning, development, </a:t>
            </a:r>
            <a:r>
              <a:rPr lang="en-US" dirty="0" smtClean="0"/>
              <a:t>and operation of cities with the 4 Pillars of </a:t>
            </a:r>
            <a:r>
              <a:rPr lang="en-US" b="1" dirty="0" smtClean="0">
                <a:solidFill>
                  <a:srgbClr val="0000FF"/>
                </a:solidFill>
              </a:rPr>
              <a:t>Mobile, Cloud ,Internet and IT 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Smart </a:t>
            </a:r>
            <a:r>
              <a:rPr lang="en-US" dirty="0" smtClean="0"/>
              <a:t>City makes </a:t>
            </a:r>
            <a:r>
              <a:rPr lang="en-US" dirty="0"/>
              <a:t>use of integrated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Hardware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dirty="0" smtClean="0">
                <a:solidFill>
                  <a:srgbClr val="0000FF"/>
                </a:solidFill>
              </a:rPr>
              <a:t>Software ,Control, Instrumentation and Network </a:t>
            </a:r>
            <a:r>
              <a:rPr lang="en-US" dirty="0"/>
              <a:t>technologies to make </a:t>
            </a:r>
            <a:r>
              <a:rPr lang="en-US" dirty="0" smtClean="0"/>
              <a:t>its </a:t>
            </a:r>
            <a:r>
              <a:rPr lang="en-US" dirty="0"/>
              <a:t>critical infrastructure components and services  </a:t>
            </a:r>
            <a:r>
              <a:rPr lang="en-US" dirty="0" smtClean="0"/>
              <a:t>(such as city </a:t>
            </a:r>
            <a:r>
              <a:rPr lang="en-US" dirty="0"/>
              <a:t>administration, education, healthcare, public safety, real estate, transportation, and </a:t>
            </a:r>
            <a:r>
              <a:rPr lang="en-US" dirty="0" smtClean="0"/>
              <a:t>utilities) more </a:t>
            </a:r>
            <a:r>
              <a:rPr lang="en-US" dirty="0"/>
              <a:t>intelligent, interconnected, and efficient in order to improve sustainability and livability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Recent technological advancements allow </a:t>
            </a:r>
            <a:r>
              <a:rPr lang="en-US" dirty="0"/>
              <a:t>municipal governments to coordinate the operations of </a:t>
            </a:r>
            <a:r>
              <a:rPr lang="en-US" dirty="0" smtClean="0"/>
              <a:t>their multiple </a:t>
            </a:r>
            <a:r>
              <a:rPr lang="en-US" dirty="0"/>
              <a:t>agencies in </a:t>
            </a:r>
            <a:r>
              <a:rPr lang="en-US" dirty="0" smtClean="0"/>
              <a:t>the </a:t>
            </a:r>
            <a:r>
              <a:rPr lang="en-US" dirty="0"/>
              <a:t>same way that medium and large-scale </a:t>
            </a:r>
            <a:r>
              <a:rPr lang="en-US" dirty="0" smtClean="0"/>
              <a:t>commercial enterprises operate.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5334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/>
                <a:cs typeface="Arial"/>
              </a:rPr>
              <a:t>Smart City : A Technology Perspective </a:t>
            </a:r>
            <a:endParaRPr lang="en-US" sz="28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AAA090-09A8-41E6-B348-D368ED2D667A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6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609600"/>
            <a:ext cx="7772400" cy="5334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Smart City Architecture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AAA090-09A8-41E6-B348-D368ED2D667A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9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Smart City  associated products and services are 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1800" dirty="0"/>
              <a:t>In</a:t>
            </a:r>
            <a:r>
              <a:rPr lang="en-US" sz="1800" dirty="0">
                <a:solidFill>
                  <a:srgbClr val="0000FF"/>
                </a:solidFill>
              </a:rPr>
              <a:t>telligent transport systems: Traffic monitoring and management, congestion management, road user charging, emergency response, public information systems, smart parking, and integrated traffic light managemen</a:t>
            </a:r>
            <a:r>
              <a:rPr lang="en-US" sz="1800" dirty="0"/>
              <a:t>t; </a:t>
            </a:r>
          </a:p>
          <a:p>
            <a:r>
              <a:rPr lang="en-US" sz="1800" dirty="0" smtClean="0"/>
              <a:t>Assisted </a:t>
            </a:r>
            <a:r>
              <a:rPr lang="en-US" sz="1800" dirty="0"/>
              <a:t>or Independent Living: </a:t>
            </a:r>
            <a:r>
              <a:rPr lang="en-US" sz="1800" b="1" dirty="0">
                <a:solidFill>
                  <a:srgbClr val="0000FF"/>
                </a:solidFill>
              </a:rPr>
              <a:t>T</a:t>
            </a:r>
            <a:r>
              <a:rPr lang="en-US" sz="1800" b="1" dirty="0" smtClean="0">
                <a:solidFill>
                  <a:srgbClr val="0000FF"/>
                </a:solidFill>
              </a:rPr>
              <a:t>ele health </a:t>
            </a:r>
            <a:r>
              <a:rPr lang="en-US" sz="1800" b="1" dirty="0">
                <a:solidFill>
                  <a:srgbClr val="0000FF"/>
                </a:solidFill>
              </a:rPr>
              <a:t>and T</a:t>
            </a:r>
            <a:r>
              <a:rPr lang="en-US" sz="1800" b="1" dirty="0" smtClean="0">
                <a:solidFill>
                  <a:srgbClr val="0000FF"/>
                </a:solidFill>
              </a:rPr>
              <a:t>ele care </a:t>
            </a:r>
            <a:r>
              <a:rPr lang="en-US" sz="1800" b="1" dirty="0">
                <a:solidFill>
                  <a:srgbClr val="0000FF"/>
                </a:solidFill>
              </a:rPr>
              <a:t>products and systems, and digital participation services; </a:t>
            </a:r>
          </a:p>
          <a:p>
            <a:r>
              <a:rPr lang="en-US" sz="1800" dirty="0" smtClean="0"/>
              <a:t>Water </a:t>
            </a:r>
            <a:r>
              <a:rPr lang="en-US" sz="1800" dirty="0"/>
              <a:t>Management</a:t>
            </a:r>
            <a:r>
              <a:rPr lang="en-US" sz="1800" b="1" dirty="0">
                <a:solidFill>
                  <a:srgbClr val="0000FF"/>
                </a:solidFill>
              </a:rPr>
              <a:t>: Water system upgrades, consumption monitoring, wastewater treatment, environmental safety systems, and flood management; 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Smart </a:t>
            </a:r>
            <a:r>
              <a:rPr lang="en-US" sz="1800" dirty="0">
                <a:solidFill>
                  <a:srgbClr val="0000FF"/>
                </a:solidFill>
              </a:rPr>
              <a:t>grids or energy networks</a:t>
            </a:r>
            <a:r>
              <a:rPr lang="en-US" sz="1800" dirty="0"/>
              <a:t>: Demand management, electronic vehicle support, energy efficiency program, and renewable energy integration; and </a:t>
            </a:r>
          </a:p>
          <a:p>
            <a:r>
              <a:rPr lang="en-US" sz="1800" b="1" dirty="0" smtClean="0">
                <a:solidFill>
                  <a:srgbClr val="0000FF"/>
                </a:solidFill>
              </a:rPr>
              <a:t>Waste </a:t>
            </a:r>
            <a:r>
              <a:rPr lang="en-US" sz="1800" b="1" dirty="0">
                <a:solidFill>
                  <a:srgbClr val="0000FF"/>
                </a:solidFill>
              </a:rPr>
              <a:t>management: </a:t>
            </a:r>
            <a:r>
              <a:rPr lang="en-US" sz="1800" dirty="0"/>
              <a:t>Waste collection modelling and consistent supply to energy generation.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7772400" cy="5334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Smart City – Prime Services Target 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AAA090-09A8-41E6-B348-D368ED2D667A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9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21325</TotalTime>
  <Words>1206</Words>
  <Application>Microsoft Office PowerPoint</Application>
  <PresentationFormat>On-screen Show (4:3)</PresentationFormat>
  <Paragraphs>116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1_Office Theme</vt:lpstr>
      <vt:lpstr>QuadGen Wireless Solutions, Inc. A Partner You Can Trust For Next Generation Network Services</vt:lpstr>
      <vt:lpstr>Smart City  Vision </vt:lpstr>
      <vt:lpstr>Smart City Mission </vt:lpstr>
      <vt:lpstr>Context –SMART Cities </vt:lpstr>
      <vt:lpstr>Focus of Today’s  Smart Cities Objective </vt:lpstr>
      <vt:lpstr>End Goal of Smart City Impact </vt:lpstr>
      <vt:lpstr>Smart City : A Technology Perspective </vt:lpstr>
      <vt:lpstr>Smart City Architecture</vt:lpstr>
      <vt:lpstr>Smart City – Prime Services Target </vt:lpstr>
      <vt:lpstr>Types of Smart City  Development models</vt:lpstr>
      <vt:lpstr>Smart City Scope of Work </vt:lpstr>
      <vt:lpstr>Identified Barriers to adoption of Smart Cities</vt:lpstr>
      <vt:lpstr>Approach to develop Smart Cities</vt:lpstr>
      <vt:lpstr>Govt Policy Support in Place for  Enablers  &amp; Functionalities </vt:lpstr>
      <vt:lpstr>Smart City Enterprise Model </vt:lpstr>
      <vt:lpstr>Smart Energy – Smart Grid </vt:lpstr>
      <vt:lpstr>PowerPoint Presentation</vt:lpstr>
      <vt:lpstr>PowerPoint Presentation</vt:lpstr>
      <vt:lpstr>PowerPoint Presentation</vt:lpstr>
      <vt:lpstr>PowerPoint Presentation</vt:lpstr>
      <vt:lpstr>Opportunity for Canadian Gov. </vt:lpstr>
    </vt:vector>
  </TitlesOfParts>
  <Company>Infosys Technologies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Arun</dc:creator>
  <cp:lastModifiedBy>Lynda Leonard</cp:lastModifiedBy>
  <cp:revision>860</cp:revision>
  <cp:lastPrinted>2013-07-10T19:10:42Z</cp:lastPrinted>
  <dcterms:created xsi:type="dcterms:W3CDTF">2010-02-22T17:09:27Z</dcterms:created>
  <dcterms:modified xsi:type="dcterms:W3CDTF">2014-10-16T16:02:03Z</dcterms:modified>
</cp:coreProperties>
</file>