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6" r:id="rId9"/>
    <p:sldId id="267" r:id="rId10"/>
    <p:sldId id="261"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E4CF16-8C3C-4DA1-863C-AE213162DE65}"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472126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4CF16-8C3C-4DA1-863C-AE213162DE65}"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3218577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4CF16-8C3C-4DA1-863C-AE213162DE65}"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3477144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4CF16-8C3C-4DA1-863C-AE213162DE65}"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238301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E4CF16-8C3C-4DA1-863C-AE213162DE65}"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2248306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E4CF16-8C3C-4DA1-863C-AE213162DE65}" type="datetimeFigureOut">
              <a:rPr lang="en-US" smtClean="0"/>
              <a:pPr/>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309297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E4CF16-8C3C-4DA1-863C-AE213162DE65}" type="datetimeFigureOut">
              <a:rPr lang="en-US" smtClean="0"/>
              <a:pPr/>
              <a:t>6/10/2013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2887561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E4CF16-8C3C-4DA1-863C-AE213162DE65}" type="datetimeFigureOut">
              <a:rPr lang="en-US" smtClean="0"/>
              <a:pPr/>
              <a:t>6/10/2013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196426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4CF16-8C3C-4DA1-863C-AE213162DE65}" type="datetimeFigureOut">
              <a:rPr lang="en-US" smtClean="0"/>
              <a:pPr/>
              <a:t>6/10/2013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847892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4CF16-8C3C-4DA1-863C-AE213162DE65}" type="datetimeFigureOut">
              <a:rPr lang="en-US" smtClean="0"/>
              <a:pPr/>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1056839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4CF16-8C3C-4DA1-863C-AE213162DE65}" type="datetimeFigureOut">
              <a:rPr lang="en-US" smtClean="0"/>
              <a:pPr/>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2F76CB-EA75-4D79-AC4A-F266F9DC87B5}" type="slidenum">
              <a:rPr lang="en-US" smtClean="0"/>
              <a:pPr/>
              <a:t>‹#›</a:t>
            </a:fld>
            <a:endParaRPr lang="en-US"/>
          </a:p>
        </p:txBody>
      </p:sp>
    </p:spTree>
    <p:extLst>
      <p:ext uri="{BB962C8B-B14F-4D97-AF65-F5344CB8AC3E}">
        <p14:creationId xmlns="" xmlns:p14="http://schemas.microsoft.com/office/powerpoint/2010/main" val="3084957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4CF16-8C3C-4DA1-863C-AE213162DE65}" type="datetimeFigureOut">
              <a:rPr lang="en-US" smtClean="0"/>
              <a:pPr/>
              <a:t>6/10/2013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F76CB-EA75-4D79-AC4A-F266F9DC87B5}" type="slidenum">
              <a:rPr lang="en-US" smtClean="0"/>
              <a:pPr/>
              <a:t>‹#›</a:t>
            </a:fld>
            <a:endParaRPr lang="en-US"/>
          </a:p>
        </p:txBody>
      </p:sp>
      <p:pic>
        <p:nvPicPr>
          <p:cNvPr id="7" name="Picture 6"/>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620000" y="6248400"/>
            <a:ext cx="1124712" cy="457200"/>
          </a:xfrm>
          <a:prstGeom prst="rect">
            <a:avLst/>
          </a:prstGeom>
        </p:spPr>
      </p:pic>
    </p:spTree>
    <p:extLst>
      <p:ext uri="{BB962C8B-B14F-4D97-AF65-F5344CB8AC3E}">
        <p14:creationId xmlns="" xmlns:p14="http://schemas.microsoft.com/office/powerpoint/2010/main" val="430087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a/url?sa=i&amp;rct=j&amp;q=&amp;esrc=s&amp;frm=1&amp;source=images&amp;cd=&amp;cad=rja&amp;docid=NlpE-HZt69_uEM&amp;tbnid=SVB-CndpoyziHM:&amp;ved=0CAUQjRw&amp;url=http://www.spigit.com/blog/model-for-employee-innovation-amazon-prime-case-study/&amp;ei=VRKmUZ_qJObG0wGE8IGYDA&amp;bvm=bv.47008514,d.dmQ&amp;psig=AFQjCNFfut5JR_jZDKphzngpl7BDMGfASA&amp;ust=136991941701354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slideLayout" Target="../slideLayouts/slideLayout2.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Innovation in the business world</a:t>
            </a:r>
            <a:endParaRPr lang="en-US" dirty="0"/>
          </a:p>
        </p:txBody>
      </p:sp>
      <p:sp>
        <p:nvSpPr>
          <p:cNvPr id="3" name="Subtitle 2"/>
          <p:cNvSpPr>
            <a:spLocks noGrp="1"/>
          </p:cNvSpPr>
          <p:nvPr>
            <p:ph type="subTitle" idx="1"/>
          </p:nvPr>
        </p:nvSpPr>
        <p:spPr>
          <a:xfrm>
            <a:off x="609600" y="1905000"/>
            <a:ext cx="7696200" cy="2133600"/>
          </a:xfrm>
        </p:spPr>
        <p:txBody>
          <a:bodyPr>
            <a:normAutofit fontScale="70000" lnSpcReduction="20000"/>
          </a:bodyPr>
          <a:lstStyle/>
          <a:p>
            <a:pPr algn="l"/>
            <a:r>
              <a:rPr lang="en-US" dirty="0" smtClean="0"/>
              <a:t>Two kind of Innovation</a:t>
            </a:r>
          </a:p>
          <a:p>
            <a:pPr marL="457200" indent="-457200" algn="l">
              <a:buFont typeface="Arial" pitchFamily="34" charset="0"/>
              <a:buChar char="•"/>
            </a:pPr>
            <a:r>
              <a:rPr lang="en-US" dirty="0" smtClean="0"/>
              <a:t>Product Innovation; and</a:t>
            </a:r>
          </a:p>
          <a:p>
            <a:pPr marL="457200" indent="-457200" algn="l">
              <a:buFont typeface="Arial" pitchFamily="34" charset="0"/>
              <a:buChar char="•"/>
            </a:pPr>
            <a:r>
              <a:rPr lang="en-US" dirty="0" smtClean="0"/>
              <a:t>Process Innovation</a:t>
            </a:r>
          </a:p>
          <a:p>
            <a:endParaRPr lang="en-US" dirty="0"/>
          </a:p>
          <a:p>
            <a:r>
              <a:rPr lang="en-US" dirty="0" smtClean="0"/>
              <a:t>Innovation = Fresh ideas that bring NEW business VALUE (Time, Flexibility, Quality)</a:t>
            </a:r>
            <a:endParaRPr lang="en-US" dirty="0"/>
          </a:p>
        </p:txBody>
      </p:sp>
      <p:pic>
        <p:nvPicPr>
          <p:cNvPr id="2050" name="Picture 2" descr="‘Helping the High-street’ – Innovate or Bust: Part 3 of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95600" y="3810000"/>
            <a:ext cx="3124200" cy="265284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53334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Innovative Products</a:t>
            </a:r>
            <a:endParaRPr lang="en-US" dirty="0"/>
          </a:p>
        </p:txBody>
      </p:sp>
      <p:sp>
        <p:nvSpPr>
          <p:cNvPr id="3" name="Content Placeholder 2"/>
          <p:cNvSpPr>
            <a:spLocks noGrp="1"/>
          </p:cNvSpPr>
          <p:nvPr>
            <p:ph idx="1"/>
          </p:nvPr>
        </p:nvSpPr>
        <p:spPr/>
        <p:txBody>
          <a:bodyPr>
            <a:normAutofit fontScale="85000" lnSpcReduction="10000"/>
          </a:bodyPr>
          <a:lstStyle/>
          <a:p>
            <a:pPr>
              <a:spcBef>
                <a:spcPts val="1800"/>
              </a:spcBef>
            </a:pPr>
            <a:r>
              <a:rPr lang="en-US" dirty="0"/>
              <a:t>Canadian companies can bring their products directly or indirectly to SSC through the same process</a:t>
            </a:r>
          </a:p>
          <a:p>
            <a:pPr>
              <a:spcBef>
                <a:spcPts val="1800"/>
              </a:spcBef>
            </a:pPr>
            <a:r>
              <a:rPr lang="en-US" dirty="0"/>
              <a:t>Let other Departments such as Industry Canada </a:t>
            </a:r>
            <a:r>
              <a:rPr lang="en-US" dirty="0" smtClean="0"/>
              <a:t>deal </a:t>
            </a:r>
            <a:r>
              <a:rPr lang="en-US" dirty="0"/>
              <a:t>with Science &amp; Innovation Policy</a:t>
            </a:r>
          </a:p>
          <a:p>
            <a:pPr>
              <a:spcBef>
                <a:spcPts val="1800"/>
              </a:spcBef>
            </a:pPr>
            <a:r>
              <a:rPr lang="en-US" dirty="0"/>
              <a:t>If the Innovative product does not meet the requirement of the process then leave it to PWGSC (CICP Program) to procure new Canadian Innovative products and leave SSC </a:t>
            </a:r>
            <a:r>
              <a:rPr lang="en-US" dirty="0" smtClean="0"/>
              <a:t>to focus </a:t>
            </a:r>
            <a:r>
              <a:rPr lang="en-US" dirty="0"/>
              <a:t>on its own difficult challenges.</a:t>
            </a:r>
          </a:p>
          <a:p>
            <a:pPr>
              <a:spcBef>
                <a:spcPts val="1800"/>
              </a:spcBef>
            </a:pPr>
            <a:r>
              <a:rPr lang="en-US" dirty="0"/>
              <a:t>No need to duplicate the effort between Departments</a:t>
            </a:r>
          </a:p>
          <a:p>
            <a:pPr marL="0" indent="0">
              <a:buNone/>
            </a:pPr>
            <a:endParaRPr lang="en-US" dirty="0" smtClean="0"/>
          </a:p>
          <a:p>
            <a:endParaRPr lang="en-US" dirty="0"/>
          </a:p>
        </p:txBody>
      </p:sp>
    </p:spTree>
    <p:extLst>
      <p:ext uri="{BB962C8B-B14F-4D97-AF65-F5344CB8AC3E}">
        <p14:creationId xmlns="" xmlns:p14="http://schemas.microsoft.com/office/powerpoint/2010/main" val="621562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Final Words of Advice</a:t>
            </a:r>
            <a:endParaRPr lang="en-CA" dirty="0"/>
          </a:p>
        </p:txBody>
      </p:sp>
      <p:sp>
        <p:nvSpPr>
          <p:cNvPr id="3" name="Content Placeholder 2"/>
          <p:cNvSpPr>
            <a:spLocks noGrp="1"/>
          </p:cNvSpPr>
          <p:nvPr>
            <p:ph idx="1"/>
          </p:nvPr>
        </p:nvSpPr>
        <p:spPr>
          <a:xfrm>
            <a:off x="381000" y="1600200"/>
            <a:ext cx="8305800" cy="4724400"/>
          </a:xfrm>
        </p:spPr>
        <p:txBody>
          <a:bodyPr>
            <a:normAutofit fontScale="40000" lnSpcReduction="20000"/>
          </a:bodyPr>
          <a:lstStyle/>
          <a:p>
            <a:pPr>
              <a:spcBef>
                <a:spcPts val="1200"/>
              </a:spcBef>
            </a:pPr>
            <a:r>
              <a:rPr lang="en-US" sz="4500" dirty="0"/>
              <a:t>Don’t </a:t>
            </a:r>
            <a:r>
              <a:rPr lang="en-US" sz="4500" dirty="0" smtClean="0"/>
              <a:t>waste </a:t>
            </a:r>
            <a:r>
              <a:rPr lang="en-US" sz="4500" dirty="0"/>
              <a:t>taxpayer money on IT Innovation Labs and Processes if you cannot first solve the issue of rapid subsequent procurement of the successful solution(s).  </a:t>
            </a:r>
            <a:endParaRPr lang="en-US" sz="4500" dirty="0" smtClean="0"/>
          </a:p>
          <a:p>
            <a:pPr>
              <a:spcBef>
                <a:spcPts val="1200"/>
              </a:spcBef>
            </a:pPr>
            <a:r>
              <a:rPr lang="en-US" sz="4500" dirty="0" smtClean="0"/>
              <a:t>If </a:t>
            </a:r>
            <a:r>
              <a:rPr lang="en-US" sz="4500" dirty="0"/>
              <a:t>it continues to take 3 years to establish methods of supply and acquisition of </a:t>
            </a:r>
            <a:r>
              <a:rPr lang="en-US" sz="4500" dirty="0" smtClean="0"/>
              <a:t>successful POC solutions, </a:t>
            </a:r>
            <a:r>
              <a:rPr lang="en-US" sz="4500" dirty="0"/>
              <a:t>then drop the entire investment in Innovation because it’s a bad joke that will demoralize staff and Vendors and is a complete waste of money</a:t>
            </a:r>
            <a:r>
              <a:rPr lang="en-US" sz="4500" dirty="0" smtClean="0"/>
              <a:t>.</a:t>
            </a:r>
          </a:p>
          <a:p>
            <a:pPr>
              <a:spcBef>
                <a:spcPts val="1200"/>
              </a:spcBef>
            </a:pPr>
            <a:r>
              <a:rPr lang="en-US" sz="4500" dirty="0" smtClean="0"/>
              <a:t>The </a:t>
            </a:r>
            <a:r>
              <a:rPr lang="en-US" sz="4500" dirty="0"/>
              <a:t>GoC must realize that in the real world, the reason to invest in Innovation is to capture a </a:t>
            </a:r>
            <a:r>
              <a:rPr lang="en-US" sz="4500" dirty="0" smtClean="0"/>
              <a:t>measurable Productivity Gain </a:t>
            </a:r>
            <a:r>
              <a:rPr lang="en-US" sz="4500" dirty="0"/>
              <a:t>which </a:t>
            </a:r>
            <a:r>
              <a:rPr lang="en-US" sz="4500" dirty="0" smtClean="0"/>
              <a:t>is </a:t>
            </a:r>
            <a:r>
              <a:rPr lang="en-US" sz="4500" b="1" u="sng" dirty="0" smtClean="0"/>
              <a:t>EXTREMELY</a:t>
            </a:r>
            <a:r>
              <a:rPr lang="en-US" sz="4500" dirty="0" smtClean="0"/>
              <a:t> </a:t>
            </a:r>
            <a:r>
              <a:rPr lang="en-US" sz="4500" dirty="0"/>
              <a:t>time sensitive.  </a:t>
            </a:r>
            <a:endParaRPr lang="en-US" sz="4500" dirty="0" smtClean="0"/>
          </a:p>
          <a:p>
            <a:pPr>
              <a:spcBef>
                <a:spcPts val="1200"/>
              </a:spcBef>
            </a:pPr>
            <a:r>
              <a:rPr lang="en-US" sz="4500" dirty="0" smtClean="0"/>
              <a:t>You </a:t>
            </a:r>
            <a:r>
              <a:rPr lang="en-US" sz="4500" dirty="0"/>
              <a:t>must be successful at compressing the Acquisition </a:t>
            </a:r>
            <a:r>
              <a:rPr lang="en-US" sz="4500" dirty="0" smtClean="0"/>
              <a:t>Timelines to effect any measurable Productivity Gains thereby boosting our relative National Competitive position resulting in an improved standard of living for Canadians. </a:t>
            </a:r>
          </a:p>
          <a:p>
            <a:pPr>
              <a:spcBef>
                <a:spcPts val="1200"/>
              </a:spcBef>
            </a:pPr>
            <a:r>
              <a:rPr lang="en-US" sz="4500" dirty="0" smtClean="0"/>
              <a:t>I </a:t>
            </a:r>
            <a:r>
              <a:rPr lang="en-US" sz="4500" dirty="0"/>
              <a:t>suggest integrating the procurement process with the POC process, i.e. don’t bother investing in </a:t>
            </a:r>
            <a:r>
              <a:rPr lang="en-US" sz="4500" b="1" u="sng" dirty="0"/>
              <a:t>ANY</a:t>
            </a:r>
            <a:r>
              <a:rPr lang="en-US" sz="4500" dirty="0"/>
              <a:t> POCs unless the POC process is integrated with a seamless fast track method of </a:t>
            </a:r>
            <a:r>
              <a:rPr lang="en-US" sz="4500" dirty="0" smtClean="0"/>
              <a:t>supply, if it is successful.</a:t>
            </a:r>
          </a:p>
          <a:p>
            <a:pPr>
              <a:spcBef>
                <a:spcPts val="1200"/>
              </a:spcBef>
            </a:pPr>
            <a:r>
              <a:rPr lang="en-US" sz="4500" dirty="0" smtClean="0"/>
              <a:t>I suggest that </a:t>
            </a:r>
            <a:r>
              <a:rPr lang="en-US" sz="4500" b="1" u="sng" dirty="0" smtClean="0"/>
              <a:t>policy</a:t>
            </a:r>
            <a:r>
              <a:rPr lang="en-US" sz="4500" dirty="0" smtClean="0"/>
              <a:t> should undergo a </a:t>
            </a:r>
            <a:r>
              <a:rPr lang="en-US" sz="4500" b="1" u="sng" dirty="0" smtClean="0"/>
              <a:t>“TRANSFORMATION” </a:t>
            </a:r>
            <a:r>
              <a:rPr lang="en-US" sz="4500" dirty="0" smtClean="0"/>
              <a:t>that creates a fast track methodology for Innovative Technologies that have been channeled through a rigorous POC Process!</a:t>
            </a:r>
            <a:endParaRPr lang="en-US" sz="4500" dirty="0"/>
          </a:p>
          <a:p>
            <a:endParaRPr lang="en-CA" dirty="0"/>
          </a:p>
        </p:txBody>
      </p:sp>
    </p:spTree>
    <p:extLst>
      <p:ext uri="{BB962C8B-B14F-4D97-AF65-F5344CB8AC3E}">
        <p14:creationId xmlns="" xmlns:p14="http://schemas.microsoft.com/office/powerpoint/2010/main" val="2820490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Definitions:</a:t>
            </a:r>
          </a:p>
        </p:txBody>
      </p:sp>
      <p:sp>
        <p:nvSpPr>
          <p:cNvPr id="3" name="Content Placeholder 2"/>
          <p:cNvSpPr>
            <a:spLocks noGrp="1"/>
          </p:cNvSpPr>
          <p:nvPr>
            <p:ph idx="1"/>
          </p:nvPr>
        </p:nvSpPr>
        <p:spPr/>
        <p:txBody>
          <a:bodyPr>
            <a:normAutofit fontScale="85000" lnSpcReduction="20000"/>
          </a:bodyPr>
          <a:lstStyle/>
          <a:p>
            <a:pPr>
              <a:spcBef>
                <a:spcPts val="1200"/>
              </a:spcBef>
            </a:pPr>
            <a:r>
              <a:rPr lang="en-US" dirty="0" smtClean="0"/>
              <a:t>Innovation is accomplished through more effective </a:t>
            </a:r>
            <a:r>
              <a:rPr lang="en-US" i="1" dirty="0"/>
              <a:t>products</a:t>
            </a:r>
            <a:r>
              <a:rPr lang="en-US" i="1" dirty="0" smtClean="0"/>
              <a:t>, process, services </a:t>
            </a:r>
            <a:r>
              <a:rPr lang="en-US" dirty="0" smtClean="0"/>
              <a:t>or </a:t>
            </a:r>
            <a:r>
              <a:rPr lang="en-US" i="1" dirty="0" smtClean="0"/>
              <a:t>ideas</a:t>
            </a:r>
            <a:r>
              <a:rPr lang="en-US" dirty="0" smtClean="0"/>
              <a:t> that </a:t>
            </a:r>
            <a:r>
              <a:rPr lang="en-US" dirty="0"/>
              <a:t>are readily available to </a:t>
            </a:r>
            <a:r>
              <a:rPr lang="en-US" dirty="0" smtClean="0"/>
              <a:t>markets, governments and society</a:t>
            </a:r>
            <a:endParaRPr lang="en-US" dirty="0"/>
          </a:p>
          <a:p>
            <a:pPr>
              <a:spcBef>
                <a:spcPts val="1200"/>
              </a:spcBef>
            </a:pPr>
            <a:r>
              <a:rPr lang="en-US" dirty="0"/>
              <a:t>Innovation differs from </a:t>
            </a:r>
            <a:r>
              <a:rPr lang="en-US" dirty="0" smtClean="0"/>
              <a:t>invention in </a:t>
            </a:r>
            <a:r>
              <a:rPr lang="en-US" dirty="0"/>
              <a:t>that innovation refers to the use of a better and, as a result, novel idea or method, whereas </a:t>
            </a:r>
            <a:r>
              <a:rPr lang="en-US" dirty="0" smtClean="0"/>
              <a:t>invention </a:t>
            </a:r>
            <a:r>
              <a:rPr lang="en-US" dirty="0"/>
              <a:t>refers more directly to the creation of the idea or method itself.</a:t>
            </a:r>
          </a:p>
          <a:p>
            <a:pPr>
              <a:spcBef>
                <a:spcPts val="1200"/>
              </a:spcBef>
            </a:pPr>
            <a:r>
              <a:rPr lang="en-US" dirty="0"/>
              <a:t>Innovation differs from improvement in </a:t>
            </a:r>
            <a:r>
              <a:rPr lang="en-US" dirty="0" smtClean="0"/>
              <a:t>that innovation refers to the notion of doing something different rather than doing the same thing better.</a:t>
            </a:r>
          </a:p>
          <a:p>
            <a:endParaRPr lang="en-US" dirty="0"/>
          </a:p>
          <a:p>
            <a:pPr marL="0" indent="0">
              <a:buNone/>
            </a:pPr>
            <a:r>
              <a:rPr lang="en-US" sz="1200" dirty="0" smtClean="0"/>
              <a:t>http://en.wikipedia.org/wiki/Innovation</a:t>
            </a:r>
          </a:p>
          <a:p>
            <a:endParaRPr lang="en-US" dirty="0"/>
          </a:p>
        </p:txBody>
      </p:sp>
    </p:spTree>
    <p:extLst>
      <p:ext uri="{BB962C8B-B14F-4D97-AF65-F5344CB8AC3E}">
        <p14:creationId xmlns="" xmlns:p14="http://schemas.microsoft.com/office/powerpoint/2010/main" val="330555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Requirement</a:t>
            </a:r>
            <a:endParaRPr lang="en-US" dirty="0"/>
          </a:p>
        </p:txBody>
      </p:sp>
      <p:sp>
        <p:nvSpPr>
          <p:cNvPr id="3" name="Content Placeholder 2"/>
          <p:cNvSpPr>
            <a:spLocks noGrp="1"/>
          </p:cNvSpPr>
          <p:nvPr>
            <p:ph idx="1"/>
          </p:nvPr>
        </p:nvSpPr>
        <p:spPr/>
        <p:txBody>
          <a:bodyPr>
            <a:normAutofit fontScale="92500" lnSpcReduction="20000"/>
          </a:bodyPr>
          <a:lstStyle/>
          <a:p>
            <a:pPr marL="0" indent="0">
              <a:spcBef>
                <a:spcPts val="1800"/>
              </a:spcBef>
              <a:buNone/>
            </a:pPr>
            <a:r>
              <a:rPr lang="en-US" dirty="0"/>
              <a:t>T</a:t>
            </a:r>
            <a:r>
              <a:rPr lang="en-US" dirty="0" smtClean="0"/>
              <a:t>he famous robotics engineer </a:t>
            </a:r>
            <a:r>
              <a:rPr lang="en-US" dirty="0"/>
              <a:t>Joseph F. </a:t>
            </a:r>
            <a:r>
              <a:rPr lang="en-US" dirty="0" err="1"/>
              <a:t>Engelberger</a:t>
            </a:r>
            <a:r>
              <a:rPr lang="en-US" dirty="0"/>
              <a:t> asserts </a:t>
            </a:r>
            <a:r>
              <a:rPr lang="en-US" dirty="0" smtClean="0"/>
              <a:t>that innovations require only three things:</a:t>
            </a:r>
          </a:p>
          <a:p>
            <a:pPr lvl="1">
              <a:spcBef>
                <a:spcPts val="1800"/>
              </a:spcBef>
              <a:buFont typeface="Arial" pitchFamily="34" charset="0"/>
              <a:buChar char="•"/>
            </a:pPr>
            <a:r>
              <a:rPr lang="en-US" dirty="0" smtClean="0"/>
              <a:t>A recognized need,</a:t>
            </a:r>
          </a:p>
          <a:p>
            <a:pPr lvl="1">
              <a:spcBef>
                <a:spcPts val="1800"/>
              </a:spcBef>
              <a:buFont typeface="Arial" pitchFamily="34" charset="0"/>
              <a:buChar char="•"/>
            </a:pPr>
            <a:r>
              <a:rPr lang="en-US" dirty="0" smtClean="0"/>
              <a:t>Competent people with relevant technology, and</a:t>
            </a:r>
          </a:p>
          <a:p>
            <a:pPr lvl="1">
              <a:spcBef>
                <a:spcPts val="1800"/>
              </a:spcBef>
              <a:buFont typeface="Arial" pitchFamily="34" charset="0"/>
              <a:buChar char="•"/>
            </a:pPr>
            <a:r>
              <a:rPr lang="en-US" dirty="0" smtClean="0"/>
              <a:t>Financial support</a:t>
            </a:r>
          </a:p>
          <a:p>
            <a:pPr marL="57150" indent="0">
              <a:spcBef>
                <a:spcPts val="1800"/>
              </a:spcBef>
              <a:buNone/>
            </a:pPr>
            <a:r>
              <a:rPr lang="en-US" dirty="0" smtClean="0"/>
              <a:t>At the same time, </a:t>
            </a:r>
            <a:r>
              <a:rPr lang="en-US" dirty="0"/>
              <a:t>Innovation is by its very nature wasteful. It demands experimentation, speculative investment, and failure, all of which entail high costs and risks.</a:t>
            </a:r>
            <a:endParaRPr lang="en-US" dirty="0" smtClean="0"/>
          </a:p>
          <a:p>
            <a:endParaRPr lang="en-US" dirty="0"/>
          </a:p>
        </p:txBody>
      </p:sp>
    </p:spTree>
    <p:extLst>
      <p:ext uri="{BB962C8B-B14F-4D97-AF65-F5344CB8AC3E}">
        <p14:creationId xmlns="" xmlns:p14="http://schemas.microsoft.com/office/powerpoint/2010/main" val="1741298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 Innovation Matters</a:t>
            </a:r>
            <a:endParaRPr lang="en-US" dirty="0"/>
          </a:p>
        </p:txBody>
      </p:sp>
      <p:sp>
        <p:nvSpPr>
          <p:cNvPr id="3" name="Content Placeholder 2"/>
          <p:cNvSpPr>
            <a:spLocks noGrp="1"/>
          </p:cNvSpPr>
          <p:nvPr>
            <p:ph idx="1"/>
          </p:nvPr>
        </p:nvSpPr>
        <p:spPr/>
        <p:txBody>
          <a:bodyPr>
            <a:normAutofit fontScale="85000" lnSpcReduction="20000"/>
          </a:bodyPr>
          <a:lstStyle/>
          <a:p>
            <a:pPr>
              <a:spcBef>
                <a:spcPts val="1800"/>
              </a:spcBef>
            </a:pPr>
            <a:r>
              <a:rPr lang="en-US" dirty="0"/>
              <a:t>Nickolas Carr’s 10 years old article “IT Doesn’t Matter” in Harvard Business Review is still affecting business and government leaders</a:t>
            </a:r>
          </a:p>
          <a:p>
            <a:pPr>
              <a:spcBef>
                <a:spcPts val="1800"/>
              </a:spcBef>
            </a:pPr>
            <a:r>
              <a:rPr lang="en-US" dirty="0"/>
              <a:t>“Old IT” that </a:t>
            </a:r>
            <a:r>
              <a:rPr lang="en-US" dirty="0" smtClean="0"/>
              <a:t>addresses </a:t>
            </a:r>
            <a:r>
              <a:rPr lang="en-US" dirty="0"/>
              <a:t>labor automation, individual worker </a:t>
            </a:r>
            <a:r>
              <a:rPr lang="en-US" dirty="0" smtClean="0"/>
              <a:t>productivity </a:t>
            </a:r>
            <a:r>
              <a:rPr lang="en-US" dirty="0"/>
              <a:t>has limited growth opportunity (e.g. ERP systems)</a:t>
            </a:r>
          </a:p>
          <a:p>
            <a:pPr>
              <a:spcBef>
                <a:spcPts val="1800"/>
              </a:spcBef>
            </a:pPr>
            <a:r>
              <a:rPr lang="en-US" dirty="0"/>
              <a:t>“New IT” can address the needs of:</a:t>
            </a:r>
          </a:p>
          <a:p>
            <a:pPr lvl="1"/>
            <a:r>
              <a:rPr lang="en-US" dirty="0"/>
              <a:t>Digital Services (e.g. Netflix, </a:t>
            </a:r>
            <a:r>
              <a:rPr lang="en-US" dirty="0" err="1"/>
              <a:t>Dropbox</a:t>
            </a:r>
            <a:r>
              <a:rPr lang="en-US" dirty="0"/>
              <a:t>),</a:t>
            </a:r>
          </a:p>
          <a:p>
            <a:pPr lvl="1"/>
            <a:r>
              <a:rPr lang="en-US" dirty="0"/>
              <a:t>Team collaboration (e.g. Office 365, Google Docs, </a:t>
            </a:r>
            <a:r>
              <a:rPr lang="en-US" dirty="0" err="1"/>
              <a:t>TelePresence</a:t>
            </a:r>
            <a:r>
              <a:rPr lang="en-US" dirty="0"/>
              <a:t>), </a:t>
            </a:r>
          </a:p>
          <a:p>
            <a:pPr lvl="1"/>
            <a:r>
              <a:rPr lang="en-US" dirty="0"/>
              <a:t>Business model Transformation (e.g. Big Data)</a:t>
            </a:r>
          </a:p>
        </p:txBody>
      </p:sp>
    </p:spTree>
    <p:extLst>
      <p:ext uri="{BB962C8B-B14F-4D97-AF65-F5344CB8AC3E}">
        <p14:creationId xmlns="" xmlns:p14="http://schemas.microsoft.com/office/powerpoint/2010/main" val="3813473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SSC and IT Innovation</a:t>
            </a:r>
            <a:endParaRPr lang="en-US" dirty="0"/>
          </a:p>
        </p:txBody>
      </p:sp>
      <p:sp>
        <p:nvSpPr>
          <p:cNvPr id="3" name="Content Placeholder 2"/>
          <p:cNvSpPr>
            <a:spLocks noGrp="1"/>
          </p:cNvSpPr>
          <p:nvPr>
            <p:ph idx="1"/>
          </p:nvPr>
        </p:nvSpPr>
        <p:spPr/>
        <p:txBody>
          <a:bodyPr/>
          <a:lstStyle/>
          <a:p>
            <a:r>
              <a:rPr lang="en-US" dirty="0" smtClean="0"/>
              <a:t>Formalize and endorse process to create and adopt internal and external “IT Innovation” projects</a:t>
            </a:r>
          </a:p>
          <a:p>
            <a:pPr marL="0" indent="0">
              <a:buNone/>
            </a:pPr>
            <a:r>
              <a:rPr lang="en-US" dirty="0" smtClean="0"/>
              <a:t>For example:</a:t>
            </a:r>
          </a:p>
        </p:txBody>
      </p:sp>
      <p:pic>
        <p:nvPicPr>
          <p:cNvPr id="1026" name="Picture 2" descr="http://www.cdn.spigit.com/wp-content/uploads/2010/12/The-Innovation-Process-Employee-Driven-Innovation-1024x382.png">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95400" y="3733800"/>
            <a:ext cx="6553200" cy="24446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83287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Innovation and Vendor Relationship Management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Investigate and Source </a:t>
            </a:r>
          </a:p>
          <a:p>
            <a:pPr lvl="1"/>
            <a:r>
              <a:rPr lang="en-US" dirty="0" smtClean="0"/>
              <a:t>This process has to allow (even encourage) SSC assigned staff to work with IT Manufacturers and their partners (Integrators, resellers, agents) and empower them to identify Innovative solutions and opportunities</a:t>
            </a:r>
          </a:p>
          <a:p>
            <a:r>
              <a:rPr lang="en-US" dirty="0" smtClean="0"/>
              <a:t>Evaluate and Select</a:t>
            </a:r>
          </a:p>
          <a:p>
            <a:pPr lvl="1"/>
            <a:r>
              <a:rPr lang="en-US" dirty="0" smtClean="0"/>
              <a:t>Set up Proof of Concepts (POC) projects at the early stage of product cycle to take full advantage of productivity gains and limit risk at the same time (Share cost with vendors)</a:t>
            </a:r>
            <a:endParaRPr lang="en-US" sz="3200" dirty="0"/>
          </a:p>
          <a:p>
            <a:r>
              <a:rPr lang="en-US" dirty="0"/>
              <a:t>Execute to Harvest R.O.I.</a:t>
            </a:r>
          </a:p>
          <a:p>
            <a:pPr lvl="1"/>
            <a:r>
              <a:rPr lang="en-US" dirty="0"/>
              <a:t>Ensure existence of “fast &amp; easy” “built-in” method of procurement to quickly adopt and scale from a successful POC  to real production projects  with support by senior executives. Currently, there is no easy way to transition quickly from POC to production.  Creation of Methods of Supply can take 12 to 18 months post POC. The subsequent RFP process can take another 12 to 18 months.  </a:t>
            </a:r>
          </a:p>
        </p:txBody>
      </p:sp>
    </p:spTree>
    <p:extLst>
      <p:ext uri="{BB962C8B-B14F-4D97-AF65-F5344CB8AC3E}">
        <p14:creationId xmlns="" xmlns:p14="http://schemas.microsoft.com/office/powerpoint/2010/main" val="566439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and Procurement</a:t>
            </a:r>
            <a:endParaRPr lang="en-US" dirty="0"/>
          </a:p>
        </p:txBody>
      </p:sp>
      <p:sp>
        <p:nvSpPr>
          <p:cNvPr id="3" name="Content Placeholder 2"/>
          <p:cNvSpPr>
            <a:spLocks noGrp="1"/>
          </p:cNvSpPr>
          <p:nvPr>
            <p:ph idx="1"/>
          </p:nvPr>
        </p:nvSpPr>
        <p:spPr/>
        <p:txBody>
          <a:bodyPr>
            <a:normAutofit fontScale="92500" lnSpcReduction="20000"/>
          </a:bodyPr>
          <a:lstStyle/>
          <a:p>
            <a:pPr>
              <a:spcBef>
                <a:spcPts val="1800"/>
              </a:spcBef>
            </a:pPr>
            <a:r>
              <a:rPr lang="en-US" dirty="0"/>
              <a:t>Procurement has to support and allow prompt response to the process</a:t>
            </a:r>
          </a:p>
          <a:p>
            <a:pPr>
              <a:spcBef>
                <a:spcPts val="1800"/>
              </a:spcBef>
            </a:pPr>
            <a:r>
              <a:rPr lang="en-US" dirty="0"/>
              <a:t>Traditional RFP process does not allow the quick response to the IT World</a:t>
            </a:r>
          </a:p>
          <a:p>
            <a:pPr>
              <a:spcBef>
                <a:spcPts val="1800"/>
              </a:spcBef>
            </a:pPr>
            <a:r>
              <a:rPr lang="en-US" dirty="0"/>
              <a:t>Current methods of supply </a:t>
            </a:r>
            <a:r>
              <a:rPr lang="en-US" dirty="0" smtClean="0"/>
              <a:t>(NMSO, SLSA) are commodity-specific and for mature technology, </a:t>
            </a:r>
            <a:r>
              <a:rPr lang="en-US" dirty="0"/>
              <a:t>making </a:t>
            </a:r>
            <a:r>
              <a:rPr lang="en-US" dirty="0" smtClean="0"/>
              <a:t>them cumbersome </a:t>
            </a:r>
            <a:r>
              <a:rPr lang="en-US" dirty="0"/>
              <a:t>to purchase integrated </a:t>
            </a:r>
            <a:r>
              <a:rPr lang="en-US" dirty="0" smtClean="0"/>
              <a:t>solutions</a:t>
            </a:r>
            <a:endParaRPr lang="en-US" dirty="0"/>
          </a:p>
          <a:p>
            <a:pPr>
              <a:spcBef>
                <a:spcPts val="1800"/>
              </a:spcBef>
            </a:pPr>
            <a:r>
              <a:rPr lang="en-US" dirty="0"/>
              <a:t>New process </a:t>
            </a:r>
            <a:r>
              <a:rPr lang="en-US" dirty="0" smtClean="0"/>
              <a:t>for “Purpose </a:t>
            </a:r>
            <a:r>
              <a:rPr lang="en-US" dirty="0"/>
              <a:t>Build” and “Solutions Based” </a:t>
            </a:r>
            <a:r>
              <a:rPr lang="en-US" dirty="0" smtClean="0"/>
              <a:t>type of solutions has </a:t>
            </a:r>
            <a:r>
              <a:rPr lang="en-US" dirty="0"/>
              <a:t>to put in place</a:t>
            </a:r>
          </a:p>
          <a:p>
            <a:endParaRPr lang="en-US" dirty="0" smtClean="0"/>
          </a:p>
        </p:txBody>
      </p:sp>
    </p:spTree>
    <p:extLst>
      <p:ext uri="{BB962C8B-B14F-4D97-AF65-F5344CB8AC3E}">
        <p14:creationId xmlns="" xmlns:p14="http://schemas.microsoft.com/office/powerpoint/2010/main" val="3093983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1" y="1648003"/>
            <a:ext cx="7162800" cy="646331"/>
          </a:xfrm>
          <a:prstGeom prst="rect">
            <a:avLst/>
          </a:prstGeom>
          <a:noFill/>
        </p:spPr>
        <p:txBody>
          <a:bodyPr wrap="square" rtlCol="0">
            <a:spAutoFit/>
          </a:bodyPr>
          <a:lstStyle/>
          <a:p>
            <a:r>
              <a:rPr lang="en-CA" dirty="0"/>
              <a:t>	</a:t>
            </a:r>
            <a:endParaRPr lang="en-CA" dirty="0" smtClean="0"/>
          </a:p>
          <a:p>
            <a:endParaRPr lang="en-CA" dirty="0"/>
          </a:p>
        </p:txBody>
      </p:sp>
      <p:sp>
        <p:nvSpPr>
          <p:cNvPr id="4" name="Rounded Rectangle 3"/>
          <p:cNvSpPr/>
          <p:nvPr/>
        </p:nvSpPr>
        <p:spPr>
          <a:xfrm>
            <a:off x="6516216" y="1428120"/>
            <a:ext cx="1584176" cy="446449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ounded Rectangle 4"/>
          <p:cNvSpPr/>
          <p:nvPr/>
        </p:nvSpPr>
        <p:spPr>
          <a:xfrm>
            <a:off x="5076056" y="1428120"/>
            <a:ext cx="1440160" cy="44644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ounded Rectangle 5"/>
          <p:cNvSpPr/>
          <p:nvPr/>
        </p:nvSpPr>
        <p:spPr>
          <a:xfrm>
            <a:off x="3563888" y="1428120"/>
            <a:ext cx="1512168" cy="446449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ounded Rectangle 6"/>
          <p:cNvSpPr/>
          <p:nvPr/>
        </p:nvSpPr>
        <p:spPr>
          <a:xfrm>
            <a:off x="2051720" y="1428120"/>
            <a:ext cx="1512168" cy="44644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ounded Rectangle 7"/>
          <p:cNvSpPr/>
          <p:nvPr/>
        </p:nvSpPr>
        <p:spPr>
          <a:xfrm>
            <a:off x="539552" y="1356112"/>
            <a:ext cx="1512168" cy="460851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 3"/>
          <p:cNvSpPr/>
          <p:nvPr/>
        </p:nvSpPr>
        <p:spPr>
          <a:xfrm rot="21310838">
            <a:off x="1548522" y="3065524"/>
            <a:ext cx="6494135" cy="2007856"/>
          </a:xfrm>
          <a:prstGeom prst="swooshArrow">
            <a:avLst>
              <a:gd name="adj1" fmla="val 25000"/>
              <a:gd name="adj2" fmla="val 25000"/>
            </a:avLst>
          </a:prstGeom>
          <a:gradFill flip="none" rotWithShape="1">
            <a:gsLst>
              <a:gs pos="0">
                <a:srgbClr val="FF0000"/>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lin ang="10800000" scaled="1"/>
            <a:tileRect/>
          </a:gradFill>
          <a:ln>
            <a:solidFill>
              <a:schemeClr val="accent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Pentagon 9"/>
          <p:cNvSpPr/>
          <p:nvPr>
            <p:custDataLst>
              <p:tags r:id="rId1"/>
            </p:custDataLst>
          </p:nvPr>
        </p:nvSpPr>
        <p:spPr bwMode="auto">
          <a:xfrm>
            <a:off x="524818" y="996072"/>
            <a:ext cx="1728000" cy="576000"/>
          </a:xfrm>
          <a:prstGeom prst="homePlate">
            <a:avLst/>
          </a:prstGeom>
          <a:solidFill>
            <a:schemeClr val="tx2"/>
          </a:solidFill>
          <a:ln w="762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600" dirty="0" smtClean="0">
                <a:solidFill>
                  <a:schemeClr val="bg1"/>
                </a:solidFill>
                <a:latin typeface="+mj-lt"/>
              </a:rPr>
              <a:t>Call-ups</a:t>
            </a:r>
            <a:endParaRPr lang="en-CA" sz="1600" dirty="0" smtClean="0">
              <a:solidFill>
                <a:schemeClr val="bg1"/>
              </a:solidFill>
              <a:latin typeface="+mj-lt"/>
            </a:endParaRPr>
          </a:p>
        </p:txBody>
      </p:sp>
      <p:sp>
        <p:nvSpPr>
          <p:cNvPr id="11" name="Chevron 10"/>
          <p:cNvSpPr/>
          <p:nvPr>
            <p:custDataLst>
              <p:tags r:id="rId2"/>
            </p:custDataLst>
          </p:nvPr>
        </p:nvSpPr>
        <p:spPr bwMode="auto">
          <a:xfrm>
            <a:off x="2019014" y="996072"/>
            <a:ext cx="1728000" cy="576000"/>
          </a:xfrm>
          <a:prstGeom prst="chevron">
            <a:avLst/>
          </a:prstGeom>
          <a:solidFill>
            <a:schemeClr val="tx2"/>
          </a:solidFill>
          <a:ln w="762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600" dirty="0" smtClean="0">
                <a:solidFill>
                  <a:schemeClr val="bg1"/>
                </a:solidFill>
                <a:latin typeface="+mj-lt"/>
              </a:rPr>
              <a:t>Elevated</a:t>
            </a:r>
            <a:endParaRPr lang="en-CA" sz="1600" dirty="0" smtClean="0">
              <a:solidFill>
                <a:schemeClr val="bg1"/>
              </a:solidFill>
              <a:latin typeface="+mj-lt"/>
            </a:endParaRPr>
          </a:p>
        </p:txBody>
      </p:sp>
      <p:sp>
        <p:nvSpPr>
          <p:cNvPr id="12" name="Chevron 11"/>
          <p:cNvSpPr/>
          <p:nvPr>
            <p:custDataLst>
              <p:tags r:id="rId3"/>
            </p:custDataLst>
          </p:nvPr>
        </p:nvSpPr>
        <p:spPr bwMode="auto">
          <a:xfrm>
            <a:off x="3513210" y="996072"/>
            <a:ext cx="1728000" cy="576000"/>
          </a:xfrm>
          <a:prstGeom prst="chevron">
            <a:avLst/>
          </a:prstGeom>
          <a:solidFill>
            <a:schemeClr val="tx2"/>
          </a:solidFill>
          <a:ln w="762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600" dirty="0" smtClean="0">
                <a:solidFill>
                  <a:schemeClr val="bg1"/>
                </a:solidFill>
              </a:rPr>
              <a:t>Purpose based</a:t>
            </a:r>
          </a:p>
          <a:p>
            <a:pPr algn="ctr"/>
            <a:r>
              <a:rPr lang="en-US" sz="1600" dirty="0" smtClean="0">
                <a:solidFill>
                  <a:schemeClr val="bg1"/>
                </a:solidFill>
              </a:rPr>
              <a:t>procurement</a:t>
            </a:r>
            <a:endParaRPr lang="en-CA" sz="1600" dirty="0" smtClean="0">
              <a:solidFill>
                <a:schemeClr val="bg1"/>
              </a:solidFill>
            </a:endParaRPr>
          </a:p>
        </p:txBody>
      </p:sp>
      <p:sp>
        <p:nvSpPr>
          <p:cNvPr id="13" name="Chevron 12"/>
          <p:cNvSpPr/>
          <p:nvPr>
            <p:custDataLst>
              <p:tags r:id="rId4"/>
            </p:custDataLst>
          </p:nvPr>
        </p:nvSpPr>
        <p:spPr bwMode="auto">
          <a:xfrm>
            <a:off x="5007406" y="996072"/>
            <a:ext cx="1728000" cy="576000"/>
          </a:xfrm>
          <a:prstGeom prst="chevron">
            <a:avLst/>
          </a:prstGeom>
          <a:solidFill>
            <a:schemeClr val="tx2"/>
          </a:solidFill>
          <a:ln w="762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600" dirty="0" smtClean="0">
                <a:solidFill>
                  <a:schemeClr val="bg1"/>
                </a:solidFill>
              </a:rPr>
              <a:t>Solutions</a:t>
            </a:r>
            <a:endParaRPr lang="en-CA" sz="1600" dirty="0" smtClean="0">
              <a:solidFill>
                <a:schemeClr val="bg1"/>
              </a:solidFill>
            </a:endParaRPr>
          </a:p>
        </p:txBody>
      </p:sp>
      <p:sp>
        <p:nvSpPr>
          <p:cNvPr id="14" name="Chevron 13"/>
          <p:cNvSpPr/>
          <p:nvPr>
            <p:custDataLst>
              <p:tags r:id="rId5"/>
            </p:custDataLst>
          </p:nvPr>
        </p:nvSpPr>
        <p:spPr bwMode="auto">
          <a:xfrm>
            <a:off x="6501600" y="996072"/>
            <a:ext cx="1728000" cy="576000"/>
          </a:xfrm>
          <a:prstGeom prst="chevron">
            <a:avLst/>
          </a:prstGeom>
          <a:solidFill>
            <a:schemeClr val="tx2"/>
          </a:solidFill>
          <a:ln w="762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600" dirty="0" smtClean="0">
                <a:solidFill>
                  <a:schemeClr val="bg1"/>
                </a:solidFill>
              </a:rPr>
              <a:t>IM/</a:t>
            </a:r>
            <a:r>
              <a:rPr lang="en-US" sz="1600" dirty="0" err="1" smtClean="0">
                <a:solidFill>
                  <a:schemeClr val="bg1"/>
                </a:solidFill>
              </a:rPr>
              <a:t>ITComplex</a:t>
            </a:r>
            <a:endParaRPr lang="en-CA" sz="1600" dirty="0" smtClean="0">
              <a:solidFill>
                <a:schemeClr val="bg1"/>
              </a:solidFill>
            </a:endParaRPr>
          </a:p>
        </p:txBody>
      </p:sp>
      <p:grpSp>
        <p:nvGrpSpPr>
          <p:cNvPr id="15" name="Group 47"/>
          <p:cNvGrpSpPr/>
          <p:nvPr/>
        </p:nvGrpSpPr>
        <p:grpSpPr>
          <a:xfrm>
            <a:off x="539552" y="5748600"/>
            <a:ext cx="7704782" cy="576000"/>
            <a:chOff x="683568" y="5805336"/>
            <a:chExt cx="7704782" cy="576000"/>
          </a:xfrm>
        </p:grpSpPr>
        <p:sp>
          <p:nvSpPr>
            <p:cNvPr id="16" name="Pentagon 15"/>
            <p:cNvSpPr/>
            <p:nvPr>
              <p:custDataLst>
                <p:tags r:id="rId14"/>
              </p:custDataLst>
            </p:nvPr>
          </p:nvSpPr>
          <p:spPr bwMode="auto">
            <a:xfrm>
              <a:off x="683568" y="5805336"/>
              <a:ext cx="1728000" cy="576000"/>
            </a:xfrm>
            <a:prstGeom prst="homePlate">
              <a:avLst/>
            </a:prstGeom>
            <a:solidFill>
              <a:srgbClr val="002060"/>
            </a:solidFill>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nchor="ctr"/>
            <a:lstStyle/>
            <a:p>
              <a:pPr algn="ctr" fontAlgn="base">
                <a:spcBef>
                  <a:spcPct val="0"/>
                </a:spcBef>
                <a:spcAft>
                  <a:spcPct val="0"/>
                </a:spcAft>
                <a:defRPr/>
              </a:pPr>
              <a:r>
                <a:rPr lang="en-US" sz="1300" dirty="0" smtClean="0">
                  <a:solidFill>
                    <a:srgbClr val="FFFFFF"/>
                  </a:solidFill>
                  <a:latin typeface="+mj-lt"/>
                </a:rPr>
                <a:t>Entry Level</a:t>
              </a:r>
            </a:p>
          </p:txBody>
        </p:sp>
        <p:sp>
          <p:nvSpPr>
            <p:cNvPr id="17" name="Chevron 16"/>
            <p:cNvSpPr/>
            <p:nvPr>
              <p:custDataLst>
                <p:tags r:id="rId15"/>
              </p:custDataLst>
            </p:nvPr>
          </p:nvSpPr>
          <p:spPr bwMode="auto">
            <a:xfrm>
              <a:off x="2177764" y="5805336"/>
              <a:ext cx="1728000" cy="576000"/>
            </a:xfrm>
            <a:prstGeom prst="chevron">
              <a:avLst/>
            </a:prstGeom>
            <a:solidFill>
              <a:srgbClr val="002060"/>
            </a:solidFill>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nchor="ctr"/>
            <a:lstStyle/>
            <a:p>
              <a:pPr algn="ctr" fontAlgn="base">
                <a:spcBef>
                  <a:spcPct val="0"/>
                </a:spcBef>
                <a:spcAft>
                  <a:spcPct val="0"/>
                </a:spcAft>
                <a:defRPr/>
              </a:pPr>
              <a:r>
                <a:rPr lang="en-US" sz="1300" dirty="0" smtClean="0">
                  <a:solidFill>
                    <a:srgbClr val="FFFFFF"/>
                  </a:solidFill>
                  <a:latin typeface="+mj-lt"/>
                </a:rPr>
                <a:t>Intermediate</a:t>
              </a:r>
            </a:p>
          </p:txBody>
        </p:sp>
        <p:sp>
          <p:nvSpPr>
            <p:cNvPr id="18" name="Chevron 17"/>
            <p:cNvSpPr/>
            <p:nvPr>
              <p:custDataLst>
                <p:tags r:id="rId16"/>
              </p:custDataLst>
            </p:nvPr>
          </p:nvSpPr>
          <p:spPr bwMode="auto">
            <a:xfrm>
              <a:off x="3671960" y="5805336"/>
              <a:ext cx="1728000" cy="576000"/>
            </a:xfrm>
            <a:prstGeom prst="chevron">
              <a:avLst/>
            </a:prstGeom>
            <a:solidFill>
              <a:srgbClr val="002060"/>
            </a:solidFill>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nchor="ctr"/>
            <a:lstStyle/>
            <a:p>
              <a:pPr algn="ctr" fontAlgn="base">
                <a:spcBef>
                  <a:spcPct val="0"/>
                </a:spcBef>
                <a:spcAft>
                  <a:spcPct val="0"/>
                </a:spcAft>
                <a:defRPr/>
              </a:pPr>
              <a:r>
                <a:rPr lang="en-US" sz="1300" dirty="0" smtClean="0">
                  <a:solidFill>
                    <a:srgbClr val="FFFFFF"/>
                  </a:solidFill>
                  <a:latin typeface="+mj-lt"/>
                </a:rPr>
                <a:t>Senior</a:t>
              </a:r>
            </a:p>
          </p:txBody>
        </p:sp>
        <p:sp>
          <p:nvSpPr>
            <p:cNvPr id="19" name="Chevron 18"/>
            <p:cNvSpPr/>
            <p:nvPr>
              <p:custDataLst>
                <p:tags r:id="rId17"/>
              </p:custDataLst>
            </p:nvPr>
          </p:nvSpPr>
          <p:spPr bwMode="auto">
            <a:xfrm>
              <a:off x="5166156" y="5805336"/>
              <a:ext cx="1728000" cy="576000"/>
            </a:xfrm>
            <a:prstGeom prst="chevron">
              <a:avLst/>
            </a:prstGeom>
            <a:solidFill>
              <a:srgbClr val="002060"/>
            </a:solidFill>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nchor="ctr"/>
            <a:lstStyle/>
            <a:p>
              <a:pPr algn="ctr" fontAlgn="base">
                <a:spcBef>
                  <a:spcPct val="0"/>
                </a:spcBef>
                <a:spcAft>
                  <a:spcPct val="0"/>
                </a:spcAft>
                <a:defRPr/>
              </a:pPr>
              <a:r>
                <a:rPr lang="en-US" sz="1300" dirty="0" smtClean="0">
                  <a:solidFill>
                    <a:srgbClr val="FFFFFF"/>
                  </a:solidFill>
                  <a:latin typeface="+mj-lt"/>
                </a:rPr>
                <a:t>Project Manager</a:t>
              </a:r>
              <a:endParaRPr lang="en-CA" sz="1300" dirty="0" smtClean="0">
                <a:solidFill>
                  <a:srgbClr val="FFFFFF"/>
                </a:solidFill>
                <a:latin typeface="+mj-lt"/>
              </a:endParaRPr>
            </a:p>
          </p:txBody>
        </p:sp>
        <p:sp>
          <p:nvSpPr>
            <p:cNvPr id="20" name="Chevron 19"/>
            <p:cNvSpPr/>
            <p:nvPr>
              <p:custDataLst>
                <p:tags r:id="rId18"/>
              </p:custDataLst>
            </p:nvPr>
          </p:nvSpPr>
          <p:spPr bwMode="auto">
            <a:xfrm>
              <a:off x="6660350" y="5805336"/>
              <a:ext cx="1728000" cy="576000"/>
            </a:xfrm>
            <a:prstGeom prst="chevron">
              <a:avLst/>
            </a:prstGeom>
            <a:solidFill>
              <a:srgbClr val="002060"/>
            </a:solidFill>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nchor="ctr"/>
            <a:lstStyle/>
            <a:p>
              <a:pPr algn="ctr" fontAlgn="base">
                <a:spcBef>
                  <a:spcPct val="0"/>
                </a:spcBef>
                <a:spcAft>
                  <a:spcPct val="0"/>
                </a:spcAft>
                <a:defRPr/>
              </a:pPr>
              <a:r>
                <a:rPr lang="en-US" sz="1300" dirty="0" smtClean="0">
                  <a:solidFill>
                    <a:srgbClr val="FFFFFF"/>
                  </a:solidFill>
                  <a:latin typeface="+mj-lt"/>
                </a:rPr>
                <a:t>Solution Architect</a:t>
              </a:r>
              <a:endParaRPr lang="en-CA" sz="1300" dirty="0" smtClean="0">
                <a:solidFill>
                  <a:srgbClr val="FFFFFF"/>
                </a:solidFill>
                <a:latin typeface="+mj-lt"/>
              </a:endParaRPr>
            </a:p>
          </p:txBody>
        </p:sp>
      </p:grpSp>
      <p:sp>
        <p:nvSpPr>
          <p:cNvPr id="21" name="Rounded Rectangle 20"/>
          <p:cNvSpPr/>
          <p:nvPr>
            <p:custDataLst>
              <p:tags r:id="rId6"/>
            </p:custDataLst>
          </p:nvPr>
        </p:nvSpPr>
        <p:spPr bwMode="auto">
          <a:xfrm>
            <a:off x="539552" y="1788160"/>
            <a:ext cx="7632848" cy="628022"/>
          </a:xfrm>
          <a:prstGeom prst="round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nchor="ctr"/>
          <a:lstStyle/>
          <a:p>
            <a:pPr algn="ctr" fontAlgn="base">
              <a:spcBef>
                <a:spcPct val="0"/>
              </a:spcBef>
              <a:spcAft>
                <a:spcPct val="0"/>
              </a:spcAft>
              <a:defRPr/>
            </a:pPr>
            <a:r>
              <a:rPr lang="en-CA" dirty="0" smtClean="0">
                <a:solidFill>
                  <a:srgbClr val="FFFFFF"/>
                </a:solidFill>
                <a:latin typeface="+mj-lt"/>
              </a:rPr>
              <a:t>Interoperability Standards / Reference Architecture</a:t>
            </a:r>
            <a:endParaRPr lang="en-CA" dirty="0">
              <a:solidFill>
                <a:srgbClr val="FFFFFF"/>
              </a:solidFill>
              <a:latin typeface="+mj-lt"/>
            </a:endParaRPr>
          </a:p>
        </p:txBody>
      </p:sp>
      <p:sp>
        <p:nvSpPr>
          <p:cNvPr id="22" name="Rounded Rectangle 21"/>
          <p:cNvSpPr/>
          <p:nvPr>
            <p:custDataLst>
              <p:tags r:id="rId7"/>
            </p:custDataLst>
          </p:nvPr>
        </p:nvSpPr>
        <p:spPr bwMode="auto">
          <a:xfrm>
            <a:off x="539552" y="3084304"/>
            <a:ext cx="1080120" cy="360040"/>
          </a:xfrm>
          <a:prstGeom prst="round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nchor="ctr"/>
          <a:lstStyle/>
          <a:p>
            <a:pPr algn="ctr" fontAlgn="base">
              <a:spcBef>
                <a:spcPct val="0"/>
              </a:spcBef>
              <a:spcAft>
                <a:spcPct val="0"/>
              </a:spcAft>
              <a:defRPr/>
            </a:pPr>
            <a:r>
              <a:rPr lang="en-CA" sz="1300" dirty="0" smtClean="0">
                <a:solidFill>
                  <a:srgbClr val="FFFFFF"/>
                </a:solidFill>
                <a:latin typeface="+mj-lt"/>
              </a:rPr>
              <a:t>Server</a:t>
            </a:r>
          </a:p>
        </p:txBody>
      </p:sp>
      <p:sp>
        <p:nvSpPr>
          <p:cNvPr id="23" name="Rectangle 22"/>
          <p:cNvSpPr/>
          <p:nvPr>
            <p:custDataLst>
              <p:tags r:id="rId8"/>
            </p:custDataLst>
          </p:nvPr>
        </p:nvSpPr>
        <p:spPr bwMode="auto">
          <a:xfrm>
            <a:off x="656619" y="3780305"/>
            <a:ext cx="1693239" cy="92047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91429" tIns="45714" rIns="91429" bIns="45714"/>
          <a:lstStyle/>
          <a:p>
            <a:pPr algn="ctr">
              <a:buClr>
                <a:schemeClr val="accent1"/>
              </a:buClr>
            </a:pPr>
            <a:endParaRPr lang="en-CA" sz="1000" dirty="0">
              <a:solidFill>
                <a:schemeClr val="tx1"/>
              </a:solidFill>
              <a:latin typeface="+mj-lt"/>
              <a:cs typeface="Arial" charset="0"/>
            </a:endParaRPr>
          </a:p>
        </p:txBody>
      </p:sp>
      <p:sp>
        <p:nvSpPr>
          <p:cNvPr id="24" name="Rectangle 23"/>
          <p:cNvSpPr/>
          <p:nvPr>
            <p:custDataLst>
              <p:tags r:id="rId9"/>
            </p:custDataLst>
          </p:nvPr>
        </p:nvSpPr>
        <p:spPr bwMode="auto">
          <a:xfrm>
            <a:off x="6410838" y="3302235"/>
            <a:ext cx="1693239" cy="92047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91429" tIns="45714" rIns="91429" bIns="45714"/>
          <a:lstStyle/>
          <a:p>
            <a:pPr algn="ctr">
              <a:buClr>
                <a:schemeClr val="accent1"/>
              </a:buClr>
              <a:defRPr/>
            </a:pPr>
            <a:endParaRPr lang="en-CA" sz="1000" dirty="0">
              <a:solidFill>
                <a:schemeClr val="tx1"/>
              </a:solidFill>
              <a:latin typeface="+mj-lt"/>
            </a:endParaRPr>
          </a:p>
        </p:txBody>
      </p:sp>
      <p:sp>
        <p:nvSpPr>
          <p:cNvPr id="25" name="Rectangle 24"/>
          <p:cNvSpPr/>
          <p:nvPr>
            <p:custDataLst>
              <p:tags r:id="rId10"/>
            </p:custDataLst>
          </p:nvPr>
        </p:nvSpPr>
        <p:spPr bwMode="auto">
          <a:xfrm>
            <a:off x="2575996" y="3662275"/>
            <a:ext cx="1693239" cy="92047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91429" tIns="45714" rIns="91429" bIns="45714"/>
          <a:lstStyle/>
          <a:p>
            <a:pPr algn="ctr">
              <a:buClr>
                <a:schemeClr val="accent1"/>
              </a:buClr>
            </a:pPr>
            <a:endParaRPr lang="en-CA" sz="1000" dirty="0">
              <a:solidFill>
                <a:schemeClr val="tx1"/>
              </a:solidFill>
              <a:latin typeface="+mj-lt"/>
              <a:cs typeface="Arial" charset="0"/>
            </a:endParaRPr>
          </a:p>
        </p:txBody>
      </p:sp>
      <p:sp>
        <p:nvSpPr>
          <p:cNvPr id="26" name="Title 1"/>
          <p:cNvSpPr txBox="1">
            <a:spLocks/>
          </p:cNvSpPr>
          <p:nvPr/>
        </p:nvSpPr>
        <p:spPr>
          <a:xfrm>
            <a:off x="533400" y="942320"/>
            <a:ext cx="5638800" cy="381000"/>
          </a:xfrm>
          <a:prstGeom prst="rect">
            <a:avLst/>
          </a:prstGeom>
        </p:spPr>
        <p:txBody>
          <a:bodyPr vert="horz" lIns="0" tIns="0" rIns="0" bIns="0" rtlCol="0" anchor="t"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000" b="1" i="1" u="none" strike="noStrike" kern="1200" cap="none" spc="0" normalizeH="0" baseline="0" noProof="0" dirty="0">
              <a:ln>
                <a:noFill/>
              </a:ln>
              <a:solidFill>
                <a:schemeClr val="tx1"/>
              </a:solidFill>
              <a:effectLst/>
              <a:uLnTx/>
              <a:uFillTx/>
              <a:latin typeface="+mj-lt"/>
              <a:ea typeface="+mj-ea"/>
              <a:cs typeface="+mj-cs"/>
            </a:endParaRPr>
          </a:p>
        </p:txBody>
      </p:sp>
      <p:sp>
        <p:nvSpPr>
          <p:cNvPr id="27" name="Rounded Rectangle 26"/>
          <p:cNvSpPr/>
          <p:nvPr>
            <p:custDataLst>
              <p:tags r:id="rId11"/>
            </p:custDataLst>
          </p:nvPr>
        </p:nvSpPr>
        <p:spPr bwMode="auto">
          <a:xfrm>
            <a:off x="539552" y="3732376"/>
            <a:ext cx="1080120" cy="360040"/>
          </a:xfrm>
          <a:prstGeom prst="round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nchor="ctr"/>
          <a:lstStyle/>
          <a:p>
            <a:pPr algn="ctr" fontAlgn="base">
              <a:spcBef>
                <a:spcPct val="0"/>
              </a:spcBef>
              <a:spcAft>
                <a:spcPct val="0"/>
              </a:spcAft>
              <a:defRPr/>
            </a:pPr>
            <a:r>
              <a:rPr lang="en-CA" sz="1300" dirty="0" smtClean="0">
                <a:solidFill>
                  <a:srgbClr val="FFFFFF"/>
                </a:solidFill>
                <a:latin typeface="+mj-lt"/>
              </a:rPr>
              <a:t>Storage</a:t>
            </a:r>
          </a:p>
        </p:txBody>
      </p:sp>
      <p:sp>
        <p:nvSpPr>
          <p:cNvPr id="28" name="Rounded Rectangle 27"/>
          <p:cNvSpPr/>
          <p:nvPr>
            <p:custDataLst>
              <p:tags r:id="rId12"/>
            </p:custDataLst>
          </p:nvPr>
        </p:nvSpPr>
        <p:spPr bwMode="auto">
          <a:xfrm>
            <a:off x="539552" y="4452456"/>
            <a:ext cx="1080120" cy="360040"/>
          </a:xfrm>
          <a:prstGeom prst="round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nchor="ctr"/>
          <a:lstStyle/>
          <a:p>
            <a:pPr algn="ctr" fontAlgn="base">
              <a:spcBef>
                <a:spcPct val="0"/>
              </a:spcBef>
              <a:spcAft>
                <a:spcPct val="0"/>
              </a:spcAft>
              <a:defRPr/>
            </a:pPr>
            <a:r>
              <a:rPr lang="en-CA" sz="1300" dirty="0" smtClean="0">
                <a:solidFill>
                  <a:srgbClr val="FFFFFF"/>
                </a:solidFill>
                <a:latin typeface="+mj-lt"/>
              </a:rPr>
              <a:t>Network</a:t>
            </a:r>
          </a:p>
        </p:txBody>
      </p:sp>
      <p:sp>
        <p:nvSpPr>
          <p:cNvPr id="29" name="Rounded Rectangle 28"/>
          <p:cNvSpPr/>
          <p:nvPr>
            <p:custDataLst>
              <p:tags r:id="rId13"/>
            </p:custDataLst>
          </p:nvPr>
        </p:nvSpPr>
        <p:spPr bwMode="auto">
          <a:xfrm>
            <a:off x="539552" y="5172536"/>
            <a:ext cx="1080120" cy="360040"/>
          </a:xfrm>
          <a:prstGeom prst="round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nchor="ctr"/>
          <a:lstStyle/>
          <a:p>
            <a:pPr algn="ctr" fontAlgn="base">
              <a:spcBef>
                <a:spcPct val="0"/>
              </a:spcBef>
              <a:spcAft>
                <a:spcPct val="0"/>
              </a:spcAft>
              <a:defRPr/>
            </a:pPr>
            <a:r>
              <a:rPr lang="en-CA" sz="1300" dirty="0" smtClean="0">
                <a:solidFill>
                  <a:srgbClr val="FFFFFF"/>
                </a:solidFill>
                <a:latin typeface="+mj-lt"/>
              </a:rPr>
              <a:t>Software</a:t>
            </a:r>
          </a:p>
        </p:txBody>
      </p:sp>
      <p:sp>
        <p:nvSpPr>
          <p:cNvPr id="30" name=" 3"/>
          <p:cNvSpPr/>
          <p:nvPr/>
        </p:nvSpPr>
        <p:spPr>
          <a:xfrm>
            <a:off x="1619672" y="2652256"/>
            <a:ext cx="6408712" cy="2007856"/>
          </a:xfrm>
          <a:prstGeom prst="swooshArrow">
            <a:avLst>
              <a:gd name="adj1" fmla="val 25000"/>
              <a:gd name="adj2" fmla="val 25000"/>
            </a:avLst>
          </a:prstGeom>
          <a:gradFill flip="none" rotWithShape="1">
            <a:gsLst>
              <a:gs pos="0">
                <a:srgbClr val="FF0000"/>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lin ang="10800000" scaled="1"/>
            <a:tileRect/>
          </a:gradFill>
          <a:ln>
            <a:solidFill>
              <a:schemeClr val="accent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1" name=" 3"/>
          <p:cNvSpPr/>
          <p:nvPr/>
        </p:nvSpPr>
        <p:spPr>
          <a:xfrm rot="419948">
            <a:off x="1718989" y="2301040"/>
            <a:ext cx="6176982" cy="2007856"/>
          </a:xfrm>
          <a:prstGeom prst="swooshArrow">
            <a:avLst>
              <a:gd name="adj1" fmla="val 25000"/>
              <a:gd name="adj2" fmla="val 25000"/>
            </a:avLst>
          </a:prstGeom>
          <a:gradFill flip="none" rotWithShape="1">
            <a:gsLst>
              <a:gs pos="0">
                <a:srgbClr val="FF0000"/>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lin ang="10800000" scaled="1"/>
            <a:tileRect/>
          </a:gradFill>
          <a:ln>
            <a:solidFill>
              <a:schemeClr val="accent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2" name=" 3"/>
          <p:cNvSpPr/>
          <p:nvPr/>
        </p:nvSpPr>
        <p:spPr>
          <a:xfrm rot="824073">
            <a:off x="1769822" y="1987800"/>
            <a:ext cx="6169567" cy="2007856"/>
          </a:xfrm>
          <a:prstGeom prst="swooshArrow">
            <a:avLst>
              <a:gd name="adj1" fmla="val 25000"/>
              <a:gd name="adj2" fmla="val 25000"/>
            </a:avLst>
          </a:prstGeom>
          <a:gradFill flip="none" rotWithShape="1">
            <a:gsLst>
              <a:gs pos="0">
                <a:srgbClr val="FF0000"/>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lin ang="8100000" scaled="1"/>
            <a:tileRect/>
          </a:gradFill>
          <a:ln>
            <a:solidFill>
              <a:schemeClr val="accent1"/>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3" name="Title 32"/>
          <p:cNvSpPr>
            <a:spLocks noGrp="1"/>
          </p:cNvSpPr>
          <p:nvPr>
            <p:ph type="title"/>
          </p:nvPr>
        </p:nvSpPr>
        <p:spPr>
          <a:xfrm>
            <a:off x="457200" y="274638"/>
            <a:ext cx="7620000" cy="754062"/>
          </a:xfrm>
        </p:spPr>
        <p:txBody>
          <a:bodyPr>
            <a:normAutofit fontScale="90000"/>
          </a:bodyPr>
          <a:lstStyle/>
          <a:p>
            <a:r>
              <a:rPr lang="en-CA" dirty="0" smtClean="0"/>
              <a:t>Procurement Framework</a:t>
            </a:r>
            <a:endParaRPr lang="en-CA" dirty="0"/>
          </a:p>
        </p:txBody>
      </p:sp>
      <p:sp>
        <p:nvSpPr>
          <p:cNvPr id="2" name="TextBox 1"/>
          <p:cNvSpPr txBox="1"/>
          <p:nvPr/>
        </p:nvSpPr>
        <p:spPr>
          <a:xfrm>
            <a:off x="2133600" y="5105400"/>
            <a:ext cx="1379610" cy="369332"/>
          </a:xfrm>
          <a:prstGeom prst="rect">
            <a:avLst/>
          </a:prstGeom>
          <a:noFill/>
        </p:spPr>
        <p:txBody>
          <a:bodyPr wrap="square" rtlCol="0">
            <a:spAutoFit/>
          </a:bodyPr>
          <a:lstStyle/>
          <a:p>
            <a:r>
              <a:rPr lang="en-US" dirty="0" smtClean="0"/>
              <a:t>Up to $400K</a:t>
            </a:r>
            <a:endParaRPr lang="en-US" dirty="0"/>
          </a:p>
        </p:txBody>
      </p:sp>
      <p:sp>
        <p:nvSpPr>
          <p:cNvPr id="34" name="TextBox 33"/>
          <p:cNvSpPr txBox="1"/>
          <p:nvPr/>
        </p:nvSpPr>
        <p:spPr>
          <a:xfrm>
            <a:off x="3711604" y="5073134"/>
            <a:ext cx="1295801" cy="369332"/>
          </a:xfrm>
          <a:prstGeom prst="rect">
            <a:avLst/>
          </a:prstGeom>
          <a:noFill/>
        </p:spPr>
        <p:txBody>
          <a:bodyPr wrap="square" rtlCol="0">
            <a:spAutoFit/>
          </a:bodyPr>
          <a:lstStyle/>
          <a:p>
            <a:r>
              <a:rPr lang="en-US" dirty="0" smtClean="0"/>
              <a:t>Up to $1M</a:t>
            </a:r>
            <a:endParaRPr lang="en-US" dirty="0"/>
          </a:p>
        </p:txBody>
      </p:sp>
      <p:sp>
        <p:nvSpPr>
          <p:cNvPr id="35" name="TextBox 34"/>
          <p:cNvSpPr txBox="1"/>
          <p:nvPr/>
        </p:nvSpPr>
        <p:spPr>
          <a:xfrm>
            <a:off x="5181600" y="5073134"/>
            <a:ext cx="1229238" cy="369332"/>
          </a:xfrm>
          <a:prstGeom prst="rect">
            <a:avLst/>
          </a:prstGeom>
          <a:noFill/>
        </p:spPr>
        <p:txBody>
          <a:bodyPr wrap="square" rtlCol="0">
            <a:spAutoFit/>
          </a:bodyPr>
          <a:lstStyle/>
          <a:p>
            <a:r>
              <a:rPr lang="en-US" dirty="0" smtClean="0"/>
              <a:t>Up to $3M</a:t>
            </a:r>
            <a:endParaRPr lang="en-US" dirty="0"/>
          </a:p>
        </p:txBody>
      </p:sp>
      <p:sp>
        <p:nvSpPr>
          <p:cNvPr id="36" name="TextBox 35"/>
          <p:cNvSpPr txBox="1"/>
          <p:nvPr/>
        </p:nvSpPr>
        <p:spPr>
          <a:xfrm>
            <a:off x="6629400" y="5073134"/>
            <a:ext cx="1365889" cy="369332"/>
          </a:xfrm>
          <a:prstGeom prst="rect">
            <a:avLst/>
          </a:prstGeom>
          <a:noFill/>
        </p:spPr>
        <p:txBody>
          <a:bodyPr wrap="square" rtlCol="0">
            <a:spAutoFit/>
          </a:bodyPr>
          <a:lstStyle/>
          <a:p>
            <a:pPr algn="ctr"/>
            <a:r>
              <a:rPr lang="en-US" dirty="0" smtClean="0"/>
              <a:t>&gt; $5M</a:t>
            </a:r>
            <a:endParaRPr lang="en-US" dirty="0"/>
          </a:p>
        </p:txBody>
      </p:sp>
    </p:spTree>
    <p:extLst>
      <p:ext uri="{BB962C8B-B14F-4D97-AF65-F5344CB8AC3E}">
        <p14:creationId xmlns="" xmlns:p14="http://schemas.microsoft.com/office/powerpoint/2010/main" val="1121539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1"/>
            <a:ext cx="7772400" cy="990600"/>
          </a:xfrm>
        </p:spPr>
        <p:txBody>
          <a:bodyPr/>
          <a:lstStyle/>
          <a:p>
            <a:r>
              <a:rPr lang="en-CA" dirty="0" smtClean="0"/>
              <a:t>Solution based procurement</a:t>
            </a:r>
            <a:endParaRPr lang="en-US" dirty="0"/>
          </a:p>
        </p:txBody>
      </p:sp>
      <p:sp>
        <p:nvSpPr>
          <p:cNvPr id="3" name="Subtitle 2"/>
          <p:cNvSpPr>
            <a:spLocks noGrp="1"/>
          </p:cNvSpPr>
          <p:nvPr>
            <p:ph type="subTitle" idx="1"/>
          </p:nvPr>
        </p:nvSpPr>
        <p:spPr>
          <a:xfrm>
            <a:off x="1066800" y="1295400"/>
            <a:ext cx="7772400" cy="5257800"/>
          </a:xfrm>
        </p:spPr>
        <p:txBody>
          <a:bodyPr>
            <a:normAutofit/>
          </a:bodyPr>
          <a:lstStyle/>
          <a:p>
            <a:pPr marL="285750" indent="-285750" algn="l">
              <a:spcAft>
                <a:spcPts val="600"/>
              </a:spcAft>
              <a:buFont typeface="Arial" pitchFamily="34" charset="0"/>
              <a:buChar char="•"/>
            </a:pPr>
            <a:r>
              <a:rPr lang="en-US" sz="1800" dirty="0" smtClean="0">
                <a:solidFill>
                  <a:schemeClr val="tx1"/>
                </a:solidFill>
              </a:rPr>
              <a:t>Use Functional and Technical features of the solutions to establish pass/fail BASELINE</a:t>
            </a:r>
          </a:p>
          <a:p>
            <a:pPr marL="285750" indent="-285750" algn="l">
              <a:spcAft>
                <a:spcPts val="600"/>
              </a:spcAft>
              <a:buFont typeface="Arial" pitchFamily="34" charset="0"/>
              <a:buChar char="•"/>
            </a:pPr>
            <a:r>
              <a:rPr lang="en-US" sz="1800" dirty="0" smtClean="0">
                <a:solidFill>
                  <a:schemeClr val="tx1"/>
                </a:solidFill>
              </a:rPr>
              <a:t>Solutions that exceed the BASELINE score extra points for value that translated to better procurement terms (relate value to price)</a:t>
            </a:r>
          </a:p>
          <a:p>
            <a:pPr marL="285750" indent="-285750" algn="l">
              <a:spcAft>
                <a:spcPts val="600"/>
              </a:spcAft>
              <a:buFont typeface="Arial" pitchFamily="34" charset="0"/>
              <a:buChar char="•"/>
            </a:pPr>
            <a:r>
              <a:rPr lang="en-US" sz="1800" dirty="0" smtClean="0">
                <a:solidFill>
                  <a:schemeClr val="tx1"/>
                </a:solidFill>
              </a:rPr>
              <a:t>Allow higher call up limits for high value solutions (reward better solutions)</a:t>
            </a:r>
          </a:p>
          <a:p>
            <a:pPr marL="285750" indent="-285750" algn="l">
              <a:spcAft>
                <a:spcPts val="600"/>
              </a:spcAft>
              <a:buFont typeface="Arial" pitchFamily="34" charset="0"/>
              <a:buChar char="•"/>
            </a:pPr>
            <a:r>
              <a:rPr lang="en-US" sz="1800" dirty="0" smtClean="0">
                <a:solidFill>
                  <a:schemeClr val="tx1"/>
                </a:solidFill>
              </a:rPr>
              <a:t>The process has to encourage ongoing competition as the current model does</a:t>
            </a:r>
          </a:p>
          <a:p>
            <a:pPr marL="285750" indent="-285750" algn="l">
              <a:spcAft>
                <a:spcPts val="600"/>
              </a:spcAft>
              <a:buFont typeface="Arial" pitchFamily="34" charset="0"/>
              <a:buChar char="•"/>
            </a:pPr>
            <a:r>
              <a:rPr lang="en-US" sz="1800" dirty="0" smtClean="0">
                <a:solidFill>
                  <a:schemeClr val="tx1"/>
                </a:solidFill>
              </a:rPr>
              <a:t>Example:	Baseline 100 points with maximum 200 points</a:t>
            </a:r>
          </a:p>
          <a:p>
            <a:pPr marL="285750" indent="-285750" algn="l">
              <a:buFont typeface="Arial" pitchFamily="34" charset="0"/>
              <a:buChar char="•"/>
            </a:pPr>
            <a:endParaRPr lang="en-US" sz="1800" dirty="0"/>
          </a:p>
        </p:txBody>
      </p:sp>
      <p:graphicFrame>
        <p:nvGraphicFramePr>
          <p:cNvPr id="5" name="Table 4"/>
          <p:cNvGraphicFramePr>
            <a:graphicFrameLocks noGrp="1"/>
          </p:cNvGraphicFramePr>
          <p:nvPr>
            <p:extLst>
              <p:ext uri="{D42A27DB-BD31-4B8C-83A1-F6EECF244321}">
                <p14:modId xmlns="" xmlns:p14="http://schemas.microsoft.com/office/powerpoint/2010/main" val="3314828900"/>
              </p:ext>
            </p:extLst>
          </p:nvPr>
        </p:nvGraphicFramePr>
        <p:xfrm>
          <a:off x="1219200" y="4114800"/>
          <a:ext cx="6857998" cy="1828800"/>
        </p:xfrm>
        <a:graphic>
          <a:graphicData uri="http://schemas.openxmlformats.org/drawingml/2006/table">
            <a:tbl>
              <a:tblPr>
                <a:tableStyleId>{5C22544A-7EE6-4342-B048-85BDC9FD1C3A}</a:tableStyleId>
              </a:tblPr>
              <a:tblGrid>
                <a:gridCol w="913765"/>
                <a:gridCol w="913765"/>
                <a:gridCol w="913765"/>
                <a:gridCol w="1503906"/>
                <a:gridCol w="913765"/>
                <a:gridCol w="1699032"/>
              </a:tblGrid>
              <a:tr h="688176">
                <a:tc>
                  <a:txBody>
                    <a:bodyPr/>
                    <a:lstStyle/>
                    <a:p>
                      <a:pPr algn="l" fontAlgn="b"/>
                      <a:r>
                        <a:rPr lang="en-US" sz="1400" u="none" strike="noStrike" dirty="0">
                          <a:effectLst/>
                        </a:rPr>
                        <a:t>Solutions</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dirty="0">
                          <a:effectLst/>
                        </a:rPr>
                        <a:t>points</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dirty="0">
                          <a:effectLst/>
                        </a:rPr>
                        <a:t>single unit price</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dirty="0">
                          <a:effectLst/>
                        </a:rPr>
                        <a:t>standard call up limit</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dirty="0">
                          <a:effectLst/>
                        </a:rPr>
                        <a:t>discount</a:t>
                      </a:r>
                      <a:endParaRPr lang="en-US" sz="1400" b="0" i="0" u="none" strike="noStrike" dirty="0">
                        <a:solidFill>
                          <a:srgbClr val="000000"/>
                        </a:solidFill>
                        <a:effectLst/>
                        <a:latin typeface="Calibri"/>
                      </a:endParaRPr>
                    </a:p>
                  </a:txBody>
                  <a:tcPr marL="9525" marR="9525" marT="9525" marB="0" anchor="b"/>
                </a:tc>
                <a:tc>
                  <a:txBody>
                    <a:bodyPr/>
                    <a:lstStyle/>
                    <a:p>
                      <a:pPr algn="l" fontAlgn="b"/>
                      <a:r>
                        <a:rPr lang="en-US" sz="1400" u="none" strike="noStrike" dirty="0">
                          <a:effectLst/>
                        </a:rPr>
                        <a:t>maximum call up limit</a:t>
                      </a:r>
                      <a:endParaRPr lang="en-US" sz="1400" b="0" i="0" u="none" strike="noStrike" dirty="0">
                        <a:solidFill>
                          <a:srgbClr val="000000"/>
                        </a:solidFill>
                        <a:effectLst/>
                        <a:latin typeface="Calibri"/>
                      </a:endParaRPr>
                    </a:p>
                  </a:txBody>
                  <a:tcPr marL="9525" marR="9525" marT="9525" marB="0" anchor="b"/>
                </a:tc>
              </a:tr>
              <a:tr h="380208">
                <a:tc>
                  <a:txBody>
                    <a:bodyPr/>
                    <a:lstStyle/>
                    <a:p>
                      <a:pPr algn="l" fontAlgn="b"/>
                      <a:r>
                        <a:rPr lang="en-US" sz="1100" u="none" strike="noStrike" dirty="0">
                          <a:effectLst/>
                        </a:rPr>
                        <a:t>A</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100-130</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$400K</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$600K</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$1M</a:t>
                      </a:r>
                      <a:endParaRPr lang="en-US" sz="1100" b="0" i="0" u="none" strike="noStrike">
                        <a:solidFill>
                          <a:srgbClr val="000000"/>
                        </a:solidFill>
                        <a:effectLst/>
                        <a:latin typeface="Calibri"/>
                      </a:endParaRPr>
                    </a:p>
                  </a:txBody>
                  <a:tcPr marL="9525" marR="9525" marT="9525" marB="0" anchor="b"/>
                </a:tc>
              </a:tr>
              <a:tr h="380208">
                <a:tc>
                  <a:txBody>
                    <a:bodyPr/>
                    <a:lstStyle/>
                    <a:p>
                      <a:pPr algn="l" fontAlgn="b"/>
                      <a:r>
                        <a:rPr lang="en-US" sz="1100" u="none" strike="noStrike">
                          <a:effectLst/>
                        </a:rPr>
                        <a:t>B</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smtClean="0">
                          <a:effectLst/>
                        </a:rPr>
                        <a:t>131-160</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$450K</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$800K</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$1.5M</a:t>
                      </a:r>
                      <a:endParaRPr lang="en-US" sz="1100" b="0" i="0" u="none" strike="noStrike">
                        <a:solidFill>
                          <a:srgbClr val="000000"/>
                        </a:solidFill>
                        <a:effectLst/>
                        <a:latin typeface="Calibri"/>
                      </a:endParaRPr>
                    </a:p>
                  </a:txBody>
                  <a:tcPr marL="9525" marR="9525" marT="9525" marB="0" anchor="b"/>
                </a:tc>
              </a:tr>
              <a:tr h="380208">
                <a:tc>
                  <a:txBody>
                    <a:bodyPr/>
                    <a:lstStyle/>
                    <a:p>
                      <a:pPr algn="l" fontAlgn="b"/>
                      <a:r>
                        <a:rPr lang="en-US" sz="1100" u="none" strike="noStrike">
                          <a:effectLst/>
                        </a:rPr>
                        <a:t>C</a:t>
                      </a:r>
                      <a:endParaRPr lang="en-US" sz="1100" b="0" i="0" u="none" strike="noStrike">
                        <a:solidFill>
                          <a:srgbClr val="000000"/>
                        </a:solidFill>
                        <a:effectLst/>
                        <a:latin typeface="Calibri"/>
                      </a:endParaRPr>
                    </a:p>
                  </a:txBody>
                  <a:tcPr marL="9525" marR="9525" marT="9525" marB="0" anchor="b"/>
                </a:tc>
                <a:tc>
                  <a:txBody>
                    <a:bodyPr/>
                    <a:lstStyle/>
                    <a:p>
                      <a:pPr algn="r" fontAlgn="b"/>
                      <a:endParaRPr lang="en-US" sz="1100" u="none" strike="noStrike" dirty="0" smtClean="0">
                        <a:effectLst/>
                      </a:endParaRPr>
                    </a:p>
                    <a:p>
                      <a:pPr algn="r" fontAlgn="b"/>
                      <a:r>
                        <a:rPr lang="en-US" sz="1100" u="none" strike="noStrike" dirty="0" smtClean="0">
                          <a:effectLst/>
                        </a:rPr>
                        <a:t>161-200</a:t>
                      </a:r>
                    </a:p>
                  </a:txBody>
                  <a:tcPr marL="9525" marR="9525" marT="9525" marB="0" anchor="b"/>
                </a:tc>
                <a:tc>
                  <a:txBody>
                    <a:bodyPr/>
                    <a:lstStyle/>
                    <a:p>
                      <a:pPr algn="r" fontAlgn="b"/>
                      <a:r>
                        <a:rPr lang="en-US" sz="1100" u="none" strike="noStrike" dirty="0">
                          <a:effectLst/>
                        </a:rPr>
                        <a:t>$500K</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$1M</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30%</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$3M</a:t>
                      </a:r>
                      <a:endParaRPr lang="en-U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 xmlns:p14="http://schemas.microsoft.com/office/powerpoint/2010/main" val="34708542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vos0wNlutEyxmLiQIRRN8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y9hWwvlSIkumGvj01Gj45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enH_JveeQEC0_7_4kNgvB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enH_JveeQEC0_7_4kNgvB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enH_JveeQEC0_7_4kNgvB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JCtSZRGNl0m4oxf3c87Tp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hC0tosON8E66X3UyI7oXD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ATFAgsOyzkSFwqtqs05tN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JZrk8xGii0ysQN2zhb_Dw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S.qlMpd5jUq01P9S2uIM5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_i_2JVTl6EG9jC3_OM3jC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xBbWqCzwH0ypYKif8N1cj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BvpmU9pTN0qGknCO9di0z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t1svnYz3xkeVcgI.IbOuc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8Ouzq9hlXEWXQ8kth6n16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nH_JveeQEC0_7_4kNgvB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K5QDreR3GU2gsIHls6o5k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E.nFK4M_Akyi1KpebKCHH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982</TotalTime>
  <Words>960</Words>
  <Application>Microsoft Office PowerPoint</Application>
  <PresentationFormat>On-screen Show (4:3)</PresentationFormat>
  <Paragraphs>105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Innovation in the business world</vt:lpstr>
      <vt:lpstr>Common Definitions:</vt:lpstr>
      <vt:lpstr>Innovation Requirement</vt:lpstr>
      <vt:lpstr>IT Innovation Matters</vt:lpstr>
      <vt:lpstr>SSC and IT Innovation</vt:lpstr>
      <vt:lpstr>Innovation and Vendor Relationship Management</vt:lpstr>
      <vt:lpstr>Innovation and Procurement</vt:lpstr>
      <vt:lpstr>Procurement Framework</vt:lpstr>
      <vt:lpstr>Solution based procurement</vt:lpstr>
      <vt:lpstr>Canadian Innovative Products</vt:lpstr>
      <vt:lpstr>Final Words of Advice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Innovation in the business world</dc:title>
  <dc:creator>hyeh</dc:creator>
  <cp:lastModifiedBy>Charissa Harms</cp:lastModifiedBy>
  <cp:revision>42</cp:revision>
  <dcterms:created xsi:type="dcterms:W3CDTF">2013-05-29T13:02:28Z</dcterms:created>
  <dcterms:modified xsi:type="dcterms:W3CDTF">2013-06-10T20:12:21Z</dcterms:modified>
</cp:coreProperties>
</file>