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420" r:id="rId3"/>
    <p:sldId id="416" r:id="rId4"/>
    <p:sldId id="417" r:id="rId5"/>
    <p:sldId id="419" r:id="rId6"/>
  </p:sldIdLst>
  <p:sldSz cx="9144000" cy="6858000" type="screen4x3"/>
  <p:notesSz cx="70104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99"/>
    <a:srgbClr val="009900"/>
    <a:srgbClr val="FF9900"/>
    <a:srgbClr val="CCCC00"/>
    <a:srgbClr val="FFFF00"/>
    <a:srgbClr val="0066CC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38" autoAdjust="0"/>
  </p:normalViewPr>
  <p:slideViewPr>
    <p:cSldViewPr>
      <p:cViewPr>
        <p:scale>
          <a:sx n="62" d="100"/>
          <a:sy n="62" d="100"/>
        </p:scale>
        <p:origin x="-337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8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1" rIns="93006" bIns="46501" numCol="1" anchor="t" anchorCtr="0" compatLnSpc="1">
            <a:prstTxWarp prst="textNoShape">
              <a:avLst/>
            </a:prstTxWarp>
          </a:bodyPr>
          <a:lstStyle>
            <a:lvl1pPr algn="l" defTabSz="930356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1" rIns="93006" bIns="46501" numCol="1" anchor="t" anchorCtr="0" compatLnSpc="1">
            <a:prstTxWarp prst="textNoShape">
              <a:avLst/>
            </a:prstTxWarp>
          </a:bodyPr>
          <a:lstStyle>
            <a:lvl1pPr defTabSz="930356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1" rIns="93006" bIns="46501" numCol="1" anchor="b" anchorCtr="0" compatLnSpc="1">
            <a:prstTxWarp prst="textNoShape">
              <a:avLst/>
            </a:prstTxWarp>
          </a:bodyPr>
          <a:lstStyle>
            <a:lvl1pPr algn="l" defTabSz="930356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1" rIns="93006" bIns="46501" numCol="1" anchor="b" anchorCtr="0" compatLnSpc="1">
            <a:prstTxWarp prst="textNoShape">
              <a:avLst/>
            </a:prstTxWarp>
          </a:bodyPr>
          <a:lstStyle>
            <a:lvl1pPr defTabSz="930356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85BFC5F-8C4D-4DF2-A35C-D86C219F3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 defTabSz="913525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913525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85800"/>
            <a:ext cx="4672012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 defTabSz="913525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913525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FE8FF454-111D-48FD-987B-D63168895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9288792-B6C9-424F-B916-66CBB69CDE37}" type="slidenum">
              <a:rPr lang="en-US" smtClean="0">
                <a:ea typeface="MS PGothic" pitchFamily="34" charset="-128"/>
              </a:rPr>
              <a:pPr defTabSz="912813"/>
              <a:t>1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762000"/>
            <a:ext cx="4672013" cy="35052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105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105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itac.ca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609600"/>
          </a:xfrm>
          <a:prstGeom prst="rect">
            <a:avLst/>
          </a:prstGeom>
          <a:noFill/>
          <a:ln w="38100" cmpd="dbl">
            <a:solidFill>
              <a:srgbClr val="00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05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28600" y="6400800"/>
            <a:ext cx="678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974725" y="3622675"/>
            <a:ext cx="18415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304800" y="6248400"/>
            <a:ext cx="84582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smtClean="0">
                <a:latin typeface="Arial" charset="0"/>
                <a:hlinkClick r:id="rId13"/>
              </a:rPr>
              <a:t>www.itac.ca</a:t>
            </a:r>
            <a:r>
              <a:rPr lang="en-US" sz="1000" b="1" smtClean="0">
                <a:latin typeface="Arial" charset="0"/>
              </a:rPr>
              <a:t>              Page </a:t>
            </a:r>
            <a:fld id="{7615C96B-D5D1-4038-ACF1-B2553D48E03F}" type="slidenum">
              <a:rPr lang="en-US" sz="1000" b="1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smtClean="0">
              <a:latin typeface="Arial" charset="0"/>
            </a:endParaRPr>
          </a:p>
        </p:txBody>
      </p:sp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114550" y="2947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2" name="Line 14"/>
          <p:cNvSpPr>
            <a:spLocks noChangeShapeType="1"/>
          </p:cNvSpPr>
          <p:nvPr userDrawn="1"/>
        </p:nvSpPr>
        <p:spPr bwMode="auto">
          <a:xfrm>
            <a:off x="381000" y="6172200"/>
            <a:ext cx="83820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pic>
        <p:nvPicPr>
          <p:cNvPr id="1033" name="Picture 16" descr="PPT - DW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81000" y="6226175"/>
            <a:ext cx="20574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  <a:ea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2000" b="1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 b="1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7772400" cy="4495800"/>
          </a:xfrm>
          <a:ln>
            <a:noFill/>
          </a:ln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  <a:t>Réunion extraordinaire du Comité consultatif sur </a:t>
            </a:r>
            <a:b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  <a:t>les entreprises canadiennes novatrices </a:t>
            </a:r>
            <a:b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fr-CA" sz="3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CA" sz="2000" dirty="0" smtClean="0">
                <a:solidFill>
                  <a:schemeClr val="tx1"/>
                </a:solidFill>
                <a:latin typeface="Arial Black" pitchFamily="34" charset="0"/>
              </a:rPr>
              <a:t>Le 10 juin 2013</a:t>
            </a:r>
            <a:r>
              <a:rPr lang="fr-CA" sz="2000" dirty="0" smtClean="0">
                <a:latin typeface="Arial Black" pitchFamily="34" charset="0"/>
              </a:rPr>
              <a:t/>
            </a:r>
            <a:br>
              <a:rPr lang="fr-CA" sz="2000" dirty="0" smtClean="0">
                <a:latin typeface="Arial Black" pitchFamily="34" charset="0"/>
              </a:rPr>
            </a:br>
            <a:r>
              <a:rPr lang="fr-CA" sz="2000" dirty="0" smtClean="0">
                <a:latin typeface="Arial Black" pitchFamily="34" charset="0"/>
              </a:rPr>
              <a:t/>
            </a:r>
            <a:br>
              <a:rPr lang="fr-CA" sz="2000" dirty="0" smtClean="0">
                <a:latin typeface="Arial Black" pitchFamily="34" charset="0"/>
              </a:rPr>
            </a:br>
            <a:r>
              <a:rPr lang="fr-CA" sz="2000" dirty="0" err="1" smtClean="0">
                <a:solidFill>
                  <a:schemeClr val="tx1"/>
                </a:solidFill>
                <a:latin typeface="Arial Black" pitchFamily="34" charset="0"/>
              </a:rPr>
              <a:t>Karna</a:t>
            </a:r>
            <a:r>
              <a:rPr lang="fr-CA" sz="2000" dirty="0" smtClean="0">
                <a:solidFill>
                  <a:schemeClr val="tx1"/>
                </a:solidFill>
                <a:latin typeface="Arial Black" pitchFamily="34" charset="0"/>
              </a:rPr>
              <a:t> Gupta</a:t>
            </a:r>
            <a:br>
              <a:rPr lang="fr-CA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CA" sz="2000" dirty="0" smtClean="0">
                <a:solidFill>
                  <a:schemeClr val="tx1"/>
                </a:solidFill>
                <a:latin typeface="Arial Black" pitchFamily="34" charset="0"/>
              </a:rPr>
              <a:t>Président et chef de la direction, Association canadienne de la technologie de l’information (ACTI)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400" dirty="0" smtClean="0"/>
              <a:t>			</a:t>
            </a:r>
            <a:r>
              <a:rPr lang="fr-CA" sz="3600" dirty="0" smtClean="0"/>
              <a:t>			</a:t>
            </a:r>
            <a:r>
              <a:rPr lang="en-US" sz="3600" dirty="0" smtClean="0"/>
              <a:t>	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914400"/>
          </a:xfrm>
        </p:spPr>
        <p:txBody>
          <a:bodyPr/>
          <a:lstStyle/>
          <a:p>
            <a:r>
              <a:rPr lang="fr-CA" dirty="0" smtClean="0"/>
              <a:t>Innovation – définition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533400" y="2133600"/>
            <a:ext cx="8229600" cy="2667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fr-CA" sz="2800" b="1" dirty="0" smtClean="0"/>
              <a:t>Innovation : processus permettant de tirer des avantages économiques et sociaux </a:t>
            </a:r>
            <a:r>
              <a:rPr lang="fr-CA" sz="2800" dirty="0" smtClean="0"/>
              <a:t>des connaissances constituées grâce à l’élaboration et à la matérialisation d’idées débouchant sur la mise au point ou l’amélioration de </a:t>
            </a:r>
            <a:r>
              <a:rPr lang="fr-CA" sz="2800" b="1" dirty="0" smtClean="0"/>
              <a:t>stratégies, de capacités, de produits, de services ou de procédés</a:t>
            </a:r>
            <a:r>
              <a:rPr lang="fr-CA" sz="2800" dirty="0" smtClean="0"/>
              <a:t>.</a:t>
            </a:r>
            <a:endParaRPr lang="fr-C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838200"/>
          </a:xfrm>
        </p:spPr>
        <p:txBody>
          <a:bodyPr/>
          <a:lstStyle/>
          <a:p>
            <a:r>
              <a:rPr lang="fr-CA" dirty="0" smtClean="0"/>
              <a:t>Favoriser l’innovation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3505200"/>
          </a:xfrm>
        </p:spPr>
        <p:txBody>
          <a:bodyPr/>
          <a:lstStyle/>
          <a:p>
            <a:r>
              <a:rPr lang="fr-CA" sz="2000" dirty="0" smtClean="0"/>
              <a:t>Toutes les politiques d’approvisionnement du secteur public ont un rôle déterminant à jouer pour soutenir l’innovation, laquelle est essentielle à l’amélioration de la productivité durable</a:t>
            </a:r>
          </a:p>
          <a:p>
            <a:endParaRPr lang="fr-CA" sz="2000" dirty="0" smtClean="0"/>
          </a:p>
          <a:p>
            <a:pPr marL="625475" lvl="1" indent="-260350"/>
            <a:r>
              <a:rPr lang="fr-CA" dirty="0" smtClean="0"/>
              <a:t>L’innovation crée une valeur multiplicatrice dans l’économie</a:t>
            </a:r>
          </a:p>
          <a:p>
            <a:pPr marL="625475" lvl="1" indent="-260350"/>
            <a:endParaRPr lang="fr-CA" dirty="0" smtClean="0"/>
          </a:p>
          <a:p>
            <a:pPr marL="625475" lvl="1" indent="-260350"/>
            <a:r>
              <a:rPr lang="fr-CA" dirty="0" smtClean="0"/>
              <a:t>Elle est de nature évolutive</a:t>
            </a:r>
          </a:p>
          <a:p>
            <a:pPr marL="625475" lvl="1" indent="-260350"/>
            <a:endParaRPr lang="fr-CA" dirty="0" smtClean="0"/>
          </a:p>
          <a:p>
            <a:pPr marL="625475" lvl="1" indent="-260350"/>
            <a:r>
              <a:rPr lang="fr-CA" dirty="0" smtClean="0"/>
              <a:t>Elle peut </a:t>
            </a:r>
            <a:r>
              <a:rPr lang="fr-CA" smtClean="0"/>
              <a:t>être répétée</a:t>
            </a:r>
            <a:endParaRPr lang="fr-CA" dirty="0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096963" y="5257800"/>
            <a:ext cx="70866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fr-CA" sz="2200" b="1" dirty="0" smtClean="0"/>
              <a:t>Tant les petites entreprises que les grandes peuvent faire preuve d’innovation</a:t>
            </a:r>
            <a:endParaRPr lang="fr-CA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38200"/>
          </a:xfrm>
        </p:spPr>
        <p:txBody>
          <a:bodyPr/>
          <a:lstStyle/>
          <a:p>
            <a:r>
              <a:rPr lang="fr-CA" dirty="0" smtClean="0"/>
              <a:t>Quels résultats voulons-nous obtenir?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657600"/>
          </a:xfrm>
        </p:spPr>
        <p:txBody>
          <a:bodyPr/>
          <a:lstStyle/>
          <a:p>
            <a:r>
              <a:rPr lang="fr-CA" sz="2000" dirty="0" smtClean="0"/>
              <a:t>Trouver des façons de financer (dans le cadre de partenariats public-privé ou au moyen de fonds publics seulement) la capacité d’innovation – p. ex. centre d’excellence</a:t>
            </a:r>
          </a:p>
          <a:p>
            <a:endParaRPr lang="fr-CA" sz="2000" dirty="0" smtClean="0"/>
          </a:p>
          <a:p>
            <a:r>
              <a:rPr lang="fr-CA" sz="2000" dirty="0" smtClean="0"/>
              <a:t>Faire du modèle d’approvisionnement un outil stratégique permettant de présenter des solutions novatrices pour la prestation de services à la population canadienne</a:t>
            </a:r>
          </a:p>
          <a:p>
            <a:endParaRPr lang="fr-CA" sz="2000" dirty="0" smtClean="0"/>
          </a:p>
          <a:p>
            <a:r>
              <a:rPr lang="fr-CA" sz="2000" dirty="0" smtClean="0"/>
              <a:t>Créer les conditions favorisant l’adoption de technologies qui stimulent l’innovation, laquelle se traduit par une amélioration de la productivité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838200"/>
          </a:xfrm>
        </p:spPr>
        <p:txBody>
          <a:bodyPr/>
          <a:lstStyle/>
          <a:p>
            <a:r>
              <a:rPr lang="fr-CA" sz="2900" dirty="0" smtClean="0"/>
              <a:t>Idées pouvant cadrer avec le mandat de </a:t>
            </a:r>
            <a:r>
              <a:rPr lang="fr-CA" sz="2900" smtClean="0"/>
              <a:t>Services partagés </a:t>
            </a:r>
            <a:r>
              <a:rPr lang="fr-CA" sz="2900" dirty="0" smtClean="0"/>
              <a:t>Canada (SPC)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3200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sz="1900" dirty="0" smtClean="0"/>
              <a:t>Mieux faire connaître l’innovation et instaurer une culture axée sur l’innovation au sein de SPC</a:t>
            </a:r>
          </a:p>
          <a:p>
            <a:pPr>
              <a:lnSpc>
                <a:spcPct val="150000"/>
              </a:lnSpc>
            </a:pPr>
            <a:r>
              <a:rPr lang="fr-CA" sz="1900" dirty="0" smtClean="0"/>
              <a:t>Créer les conditions nécessaires à l’adoption de solutions novatrices d’intérêt public</a:t>
            </a:r>
          </a:p>
          <a:p>
            <a:pPr>
              <a:lnSpc>
                <a:spcPct val="150000"/>
              </a:lnSpc>
            </a:pPr>
            <a:r>
              <a:rPr lang="fr-CA" sz="1900" dirty="0" smtClean="0"/>
              <a:t>Obtenir à l’interne le mandat d’approvisionnement</a:t>
            </a:r>
          </a:p>
          <a:p>
            <a:pPr>
              <a:lnSpc>
                <a:spcPct val="150000"/>
              </a:lnSpc>
            </a:pPr>
            <a:r>
              <a:rPr lang="fr-CA" sz="1900" dirty="0" smtClean="0"/>
              <a:t>Faire participer le secteur privé aux discussions continues sur les enjeux et les possibilités</a:t>
            </a: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762000" y="5029200"/>
            <a:ext cx="77724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fr-CA" sz="1900" b="1" dirty="0" smtClean="0"/>
              <a:t>Il sera important pour nos membres de comprendre quels outils d’exécution et politiques sont à la disposition de SPC pour soutenir et favoriser l’innovation </a:t>
            </a:r>
            <a:endParaRPr lang="fr-CA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AC Overview">
  <a:themeElements>
    <a:clrScheme name="ITAC Overview 8">
      <a:dk1>
        <a:srgbClr val="000000"/>
      </a:dk1>
      <a:lt1>
        <a:srgbClr val="CCECFF"/>
      </a:lt1>
      <a:dk2>
        <a:srgbClr val="000000"/>
      </a:dk2>
      <a:lt2>
        <a:srgbClr val="808080"/>
      </a:lt2>
      <a:accent1>
        <a:srgbClr val="33CCFF"/>
      </a:accent1>
      <a:accent2>
        <a:srgbClr val="FFFFFF"/>
      </a:accent2>
      <a:accent3>
        <a:srgbClr val="E2F4FF"/>
      </a:accent3>
      <a:accent4>
        <a:srgbClr val="000000"/>
      </a:accent4>
      <a:accent5>
        <a:srgbClr val="ADE2FF"/>
      </a:accent5>
      <a:accent6>
        <a:srgbClr val="E7E7E7"/>
      </a:accent6>
      <a:hlink>
        <a:srgbClr val="CCCCFF"/>
      </a:hlink>
      <a:folHlink>
        <a:srgbClr val="B2B2B2"/>
      </a:folHlink>
    </a:clrScheme>
    <a:fontScheme name="ITAC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ITAC Over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C Overvi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C Overvi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C Overvi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C Over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C Over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C Over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C Overview 8">
        <a:dk1>
          <a:srgbClr val="000000"/>
        </a:dk1>
        <a:lt1>
          <a:srgbClr val="CCECFF"/>
        </a:lt1>
        <a:dk2>
          <a:srgbClr val="000000"/>
        </a:dk2>
        <a:lt2>
          <a:srgbClr val="808080"/>
        </a:lt2>
        <a:accent1>
          <a:srgbClr val="33CCFF"/>
        </a:accent1>
        <a:accent2>
          <a:srgbClr val="FFFFFF"/>
        </a:accent2>
        <a:accent3>
          <a:srgbClr val="E2F4FF"/>
        </a:accent3>
        <a:accent4>
          <a:srgbClr val="000000"/>
        </a:accent4>
        <a:accent5>
          <a:srgbClr val="ADE2FF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M:\ITAC Collateral\ITAC Overview.ppt</Template>
  <TotalTime>8575</TotalTime>
  <Words>264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ITAC Overview</vt:lpstr>
      <vt:lpstr> Réunion extraordinaire du Comité consultatif sur  les entreprises canadiennes novatrices    Le 10 juin 2013  Karna Gupta Président et chef de la direction, Association canadienne de la technologie de l’information (ACTI)         </vt:lpstr>
      <vt:lpstr>Innovation – définition</vt:lpstr>
      <vt:lpstr>Favoriser l’innovation </vt:lpstr>
      <vt:lpstr>Quels résultats voulons-nous obtenir? </vt:lpstr>
      <vt:lpstr>Idées pouvant cadrer avec le mandat de Services partagés Canada (SPC)</vt:lpstr>
    </vt:vector>
  </TitlesOfParts>
  <Company>Deloitte &amp; Touche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ITAC Strategic Direction</dc:title>
  <dc:creator>Deloitte &amp; Touche</dc:creator>
  <cp:lastModifiedBy>PWGSC-TPSGC</cp:lastModifiedBy>
  <cp:revision>572</cp:revision>
  <cp:lastPrinted>2013-06-06T16:19:41Z</cp:lastPrinted>
  <dcterms:created xsi:type="dcterms:W3CDTF">2009-06-19T14:58:44Z</dcterms:created>
  <dcterms:modified xsi:type="dcterms:W3CDTF">2013-06-11T12:44:28Z</dcterms:modified>
</cp:coreProperties>
</file>