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65" r:id="rId2"/>
  </p:sldMasterIdLst>
  <p:notesMasterIdLst>
    <p:notesMasterId r:id="rId25"/>
  </p:notesMasterIdLst>
  <p:handoutMasterIdLst>
    <p:handoutMasterId r:id="rId26"/>
  </p:handoutMasterIdLst>
  <p:sldIdLst>
    <p:sldId id="291" r:id="rId3"/>
    <p:sldId id="326" r:id="rId4"/>
    <p:sldId id="333" r:id="rId5"/>
    <p:sldId id="335" r:id="rId6"/>
    <p:sldId id="336" r:id="rId7"/>
    <p:sldId id="334" r:id="rId8"/>
    <p:sldId id="346" r:id="rId9"/>
    <p:sldId id="340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9" r:id="rId2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C0C0"/>
    <a:srgbClr val="DDDDDD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0" autoAdjust="0"/>
    <p:restoredTop sz="82593" autoAdjust="0"/>
  </p:normalViewPr>
  <p:slideViewPr>
    <p:cSldViewPr>
      <p:cViewPr>
        <p:scale>
          <a:sx n="66" d="100"/>
          <a:sy n="66" d="100"/>
        </p:scale>
        <p:origin x="-1500" y="-72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8" y="2310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22.xml"/><Relationship Id="rId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255" cy="46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9745" y="0"/>
            <a:ext cx="2938255" cy="46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1180"/>
            <a:ext cx="2938255" cy="46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9745" y="8821180"/>
            <a:ext cx="2938255" cy="46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4324915-D0AB-4C89-9556-2E9A402EF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8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255" cy="46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745" y="0"/>
            <a:ext cx="2938255" cy="46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6325" y="690563"/>
            <a:ext cx="4705350" cy="3529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393" y="4449792"/>
            <a:ext cx="5047215" cy="414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1180"/>
            <a:ext cx="2938255" cy="46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745" y="8821180"/>
            <a:ext cx="2938255" cy="46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B85EFF3-0186-4695-8681-57152DB37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94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CA171-A2DA-4986-9C7A-664361F3E335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5EFF3-0186-4695-8681-57152DB37F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5EFF3-0186-4695-8681-57152DB37F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19538" y="8821738"/>
            <a:ext cx="2938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3128FC-C1B9-44D2-BEC7-B7C2966F79FF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688975"/>
            <a:ext cx="4706938" cy="35306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449763"/>
            <a:ext cx="5048250" cy="4143375"/>
          </a:xfrm>
          <a:noFill/>
          <a:ln/>
        </p:spPr>
        <p:txBody>
          <a:bodyPr/>
          <a:lstStyle/>
          <a:p>
            <a:endParaRPr lang="en-CA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CA" b="0" i="0" baseline="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5EFF3-0186-4695-8681-57152DB37F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u="sn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5EFF3-0186-4695-8681-57152DB37F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5EFF3-0186-4695-8681-57152DB37F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CA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5EFF3-0186-4695-8681-57152DB37F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b="0" dirty="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5EFF3-0186-4695-8681-57152DB37F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5EFF3-0186-4695-8681-57152DB37F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5EFF3-0186-4695-8681-57152DB37F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4413"/>
            <a:ext cx="1943100" cy="1931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4413"/>
            <a:ext cx="5676900" cy="1931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5038"/>
            <a:ext cx="3810000" cy="331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3810000" cy="331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96975"/>
            <a:ext cx="1943100" cy="4319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96975"/>
            <a:ext cx="5676900" cy="4319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96975"/>
            <a:ext cx="7772400" cy="88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5038"/>
            <a:ext cx="3810000" cy="331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05038"/>
            <a:ext cx="3810000" cy="3311525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84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7150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57150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B974890-158E-4B53-90A4-3A3EC8CC5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3429000"/>
            <a:ext cx="3124200" cy="78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3429000"/>
            <a:ext cx="3125787" cy="78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040" descr="S:\rps\stratman\MM_Working_Files\rebranding\powerpoint\english\png\eng_powerpoint_to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36525"/>
            <a:ext cx="9144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9" descr="PWGSC_PPT_footer_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013450"/>
            <a:ext cx="91440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4413"/>
            <a:ext cx="7772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add title</a:t>
            </a:r>
          </a:p>
        </p:txBody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3429000"/>
            <a:ext cx="640238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add subtitle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8" descr="PWGSC_PPT_footer2nd_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688013"/>
            <a:ext cx="91440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11" descr="S:\rps\stratman\MM_Working_Files\rebranding\powerpoint\english\png\powerpoint_top_2ndpage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36525"/>
            <a:ext cx="91440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96975"/>
            <a:ext cx="7772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add title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5038"/>
            <a:ext cx="77724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add text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73735" name="Rectangle 1031"/>
          <p:cNvSpPr>
            <a:spLocks noChangeArrowheads="1"/>
          </p:cNvSpPr>
          <p:nvPr/>
        </p:nvSpPr>
        <p:spPr bwMode="auto">
          <a:xfrm>
            <a:off x="8329613" y="5684838"/>
            <a:ext cx="3683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fld id="{7C1B4214-3437-413F-88DF-44B9D1FCA1B4}" type="slidenum">
              <a:rPr lang="en-CA" sz="1100" b="1">
                <a:solidFill>
                  <a:schemeClr val="bg1"/>
                </a:solidFill>
              </a:rPr>
              <a:pPr/>
              <a:t>‹#›</a:t>
            </a:fld>
            <a:endParaRPr lang="en-CA" sz="1100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6" Type="http://schemas.openxmlformats.org/officeDocument/2006/relationships/image" Target="file:///C:\Documents%20and%20Settings\WardleC\Local%20Settings\Temp\att8faf3.jp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33400" y="2209800"/>
            <a:ext cx="830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4400" b="1" dirty="0" smtClean="0"/>
              <a:t>Military Procurement – Update</a:t>
            </a:r>
            <a:endParaRPr lang="en-CA" sz="4400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38200" y="3886200"/>
            <a:ext cx="7924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/>
            <a:endParaRPr lang="en-US" sz="1800" dirty="0" smtClean="0">
              <a:cs typeface="Arial" charset="0"/>
            </a:endParaRPr>
          </a:p>
          <a:p>
            <a:pPr algn="ctr" eaLnBrk="0" hangingPunct="0"/>
            <a:endParaRPr lang="en-US" sz="1800" dirty="0" smtClean="0">
              <a:cs typeface="Arial" charset="0"/>
            </a:endParaRPr>
          </a:p>
          <a:p>
            <a:pPr algn="ctr" eaLnBrk="0" hangingPunct="0"/>
            <a:r>
              <a:rPr lang="en-US" sz="1800" dirty="0" smtClean="0">
                <a:cs typeface="Arial" charset="0"/>
              </a:rPr>
              <a:t>Cathy Sabiston</a:t>
            </a:r>
          </a:p>
          <a:p>
            <a:pPr algn="ctr" eaLnBrk="0" hangingPunct="0"/>
            <a:r>
              <a:rPr lang="en-US" sz="1800" dirty="0" smtClean="0">
                <a:cs typeface="Arial" charset="0"/>
              </a:rPr>
              <a:t>DG, </a:t>
            </a:r>
            <a:r>
              <a:rPr lang="en-US" sz="1800" dirty="0" err="1" smtClean="0">
                <a:cs typeface="Arial" charset="0"/>
              </a:rPr>
              <a:t>Defence</a:t>
            </a:r>
            <a:r>
              <a:rPr lang="en-US" sz="1800" dirty="0" smtClean="0">
                <a:cs typeface="Arial" charset="0"/>
              </a:rPr>
              <a:t> and Major Projects Sector</a:t>
            </a:r>
          </a:p>
          <a:p>
            <a:pPr algn="ctr" eaLnBrk="0" hangingPunct="0"/>
            <a:endParaRPr lang="en-US" sz="1800" dirty="0" smtClean="0">
              <a:cs typeface="Arial" charset="0"/>
            </a:endParaRPr>
          </a:p>
          <a:p>
            <a:pPr algn="ctr" eaLnBrk="0" hangingPunct="0"/>
            <a:r>
              <a:rPr lang="en-US" sz="1800" dirty="0" smtClean="0">
                <a:cs typeface="Arial" charset="0"/>
              </a:rPr>
              <a:t>Christopher Boyle</a:t>
            </a:r>
          </a:p>
          <a:p>
            <a:pPr algn="ctr" eaLnBrk="0" hangingPunct="0"/>
            <a:r>
              <a:rPr lang="en-US" sz="1800" dirty="0" smtClean="0">
                <a:cs typeface="Arial" charset="0"/>
              </a:rPr>
              <a:t>Senior Director, Marine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North</a:t>
            </a:r>
            <a:r>
              <a:rPr lang="fr-CA" dirty="0" smtClean="0"/>
              <a:t> Warning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311525"/>
          </a:xfrm>
        </p:spPr>
        <p:txBody>
          <a:bodyPr/>
          <a:lstStyle/>
          <a:p>
            <a:r>
              <a:rPr lang="en-CA" sz="2800" dirty="0" smtClean="0"/>
              <a:t>Renewal of the North Warning System (NWS) Contract.</a:t>
            </a:r>
          </a:p>
          <a:p>
            <a:r>
              <a:rPr lang="en-US" sz="2800" dirty="0" smtClean="0"/>
              <a:t>Project Value:  $930M  </a:t>
            </a:r>
          </a:p>
          <a:p>
            <a:r>
              <a:rPr lang="en-US" sz="2800" dirty="0" smtClean="0"/>
              <a:t>Certain % of the firm </a:t>
            </a:r>
          </a:p>
          <a:p>
            <a:pPr>
              <a:buNone/>
            </a:pPr>
            <a:r>
              <a:rPr lang="en-US" sz="2800" dirty="0" smtClean="0"/>
              <a:t>	contract price must be </a:t>
            </a:r>
          </a:p>
          <a:p>
            <a:pPr>
              <a:buNone/>
            </a:pPr>
            <a:r>
              <a:rPr lang="en-US" sz="2800" dirty="0" smtClean="0"/>
              <a:t>	for Inuit employment</a:t>
            </a:r>
          </a:p>
          <a:p>
            <a:pPr>
              <a:buNone/>
            </a:pPr>
            <a:r>
              <a:rPr lang="en-US" sz="2800" dirty="0" smtClean="0"/>
              <a:t>	under the Comprehensive </a:t>
            </a:r>
          </a:p>
          <a:p>
            <a:pPr>
              <a:buNone/>
            </a:pPr>
            <a:r>
              <a:rPr lang="en-US" sz="2800" dirty="0" smtClean="0"/>
              <a:t>	Land Claim Agreement.</a:t>
            </a:r>
            <a:endParaRPr lang="en-CA" sz="2800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NW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3048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Integrated Soldier System Project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Acquire 6,624 Integrated </a:t>
            </a:r>
            <a:endParaRPr lang="en-CA" sz="2800" dirty="0" smtClean="0"/>
          </a:p>
          <a:p>
            <a:pPr>
              <a:buNone/>
            </a:pPr>
            <a:r>
              <a:rPr lang="en-US" sz="2800" dirty="0" smtClean="0"/>
              <a:t>   Soldier Suites, as well as in-service support and spare parts</a:t>
            </a:r>
          </a:p>
          <a:p>
            <a:r>
              <a:rPr lang="en-US" sz="2800" dirty="0" smtClean="0"/>
              <a:t>Project Value:  $490M   </a:t>
            </a:r>
            <a:endParaRPr lang="en-CA" sz="2800" dirty="0" smtClean="0"/>
          </a:p>
          <a:p>
            <a:r>
              <a:rPr lang="en-US" sz="2800" dirty="0" smtClean="0"/>
              <a:t>RFP is active and </a:t>
            </a:r>
          </a:p>
          <a:p>
            <a:pPr>
              <a:buNone/>
            </a:pPr>
            <a:r>
              <a:rPr lang="en-US" sz="2800" dirty="0" smtClean="0"/>
              <a:t>   </a:t>
            </a:r>
            <a:r>
              <a:rPr lang="en-US" sz="2800" smtClean="0"/>
              <a:t>closes 1 </a:t>
            </a:r>
            <a:r>
              <a:rPr lang="en-US" sz="2800" dirty="0" smtClean="0"/>
              <a:t>Aug. 2013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57600"/>
            <a:ext cx="2514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4"/>
          <p:cNvSpPr txBox="1">
            <a:spLocks noGrp="1"/>
          </p:cNvSpPr>
          <p:nvPr/>
        </p:nvSpPr>
        <p:spPr bwMode="auto">
          <a:xfrm>
            <a:off x="6553200" y="5638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4A0AE06-490C-48B0-BE62-67D8CB57D992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CA" sz="2800" smtClean="0"/>
              <a:t>Marine Sector</a:t>
            </a:r>
            <a:endParaRPr lang="en-US" sz="280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458200" cy="3886200"/>
          </a:xfrm>
        </p:spPr>
        <p:txBody>
          <a:bodyPr/>
          <a:lstStyle/>
          <a:p>
            <a:pPr marL="282575" indent="-282575">
              <a:lnSpc>
                <a:spcPct val="80000"/>
              </a:lnSpc>
              <a:buFontTx/>
              <a:buNone/>
              <a:defRPr/>
            </a:pPr>
            <a:r>
              <a:rPr lang="en-CA" sz="1600" b="1" dirty="0" smtClean="0"/>
              <a:t>Line of business description</a:t>
            </a:r>
          </a:p>
          <a:p>
            <a:pPr marL="280988" indent="-282575">
              <a:lnSpc>
                <a:spcPct val="80000"/>
              </a:lnSpc>
              <a:defRPr/>
            </a:pPr>
            <a:r>
              <a:rPr lang="en-CA" sz="1600" dirty="0" smtClean="0"/>
              <a:t>The Marine Sector is responsible for the </a:t>
            </a:r>
          </a:p>
          <a:p>
            <a:pPr marL="280988" indent="-282575">
              <a:lnSpc>
                <a:spcPct val="80000"/>
              </a:lnSpc>
              <a:buFontTx/>
              <a:buNone/>
              <a:defRPr/>
            </a:pPr>
            <a:r>
              <a:rPr lang="en-CA" sz="1600" dirty="0" smtClean="0"/>
              <a:t>implementation of the National Shipbuilding Procurement</a:t>
            </a:r>
          </a:p>
          <a:p>
            <a:pPr marL="280988" indent="-282575">
              <a:lnSpc>
                <a:spcPct val="80000"/>
              </a:lnSpc>
              <a:buFontTx/>
              <a:buNone/>
              <a:defRPr/>
            </a:pPr>
            <a:r>
              <a:rPr lang="en-CA" sz="1600" dirty="0" smtClean="0"/>
              <a:t>Strategy and for federal fleet shipbuilding and support</a:t>
            </a:r>
          </a:p>
          <a:p>
            <a:pPr marL="280988" indent="-282575">
              <a:lnSpc>
                <a:spcPct val="80000"/>
              </a:lnSpc>
              <a:buFontTx/>
              <a:buNone/>
              <a:defRPr/>
            </a:pPr>
            <a:r>
              <a:rPr lang="en-CA" sz="1600" dirty="0" smtClean="0"/>
              <a:t>procurement projects. </a:t>
            </a:r>
          </a:p>
          <a:p>
            <a:pPr marL="282575" indent="-282575">
              <a:lnSpc>
                <a:spcPct val="80000"/>
              </a:lnSpc>
              <a:defRPr/>
            </a:pPr>
            <a:endParaRPr lang="en-CA" sz="1600" dirty="0" smtClean="0"/>
          </a:p>
          <a:p>
            <a:pPr marL="282575" indent="-282575">
              <a:lnSpc>
                <a:spcPct val="80000"/>
              </a:lnSpc>
              <a:defRPr/>
            </a:pPr>
            <a:endParaRPr lang="en-CA" sz="1600" dirty="0" smtClean="0"/>
          </a:p>
          <a:p>
            <a:pPr marL="282575" indent="-282575">
              <a:lnSpc>
                <a:spcPct val="80000"/>
              </a:lnSpc>
              <a:buFontTx/>
              <a:buNone/>
              <a:defRPr/>
            </a:pPr>
            <a:r>
              <a:rPr lang="en-CA" sz="1600" b="1" dirty="0" smtClean="0"/>
              <a:t>Number of Employees </a:t>
            </a:r>
          </a:p>
          <a:p>
            <a:pPr marL="280988" indent="-282575">
              <a:lnSpc>
                <a:spcPct val="80000"/>
              </a:lnSpc>
              <a:defRPr/>
            </a:pPr>
            <a:r>
              <a:rPr lang="en-CA" sz="1600" dirty="0" smtClean="0"/>
              <a:t>79 (in NCR, Halifax &amp; Victoria)</a:t>
            </a:r>
          </a:p>
          <a:p>
            <a:pPr marL="280988" indent="-282575">
              <a:lnSpc>
                <a:spcPct val="80000"/>
              </a:lnSpc>
              <a:defRPr/>
            </a:pPr>
            <a:r>
              <a:rPr lang="en-CA" sz="1600" dirty="0" smtClean="0"/>
              <a:t>Interface with PWGSC Regional Offices</a:t>
            </a:r>
          </a:p>
          <a:p>
            <a:pPr marL="282575" indent="-282575">
              <a:lnSpc>
                <a:spcPct val="80000"/>
              </a:lnSpc>
              <a:defRPr/>
            </a:pPr>
            <a:endParaRPr lang="en-CA" sz="1600" dirty="0" smtClean="0"/>
          </a:p>
          <a:p>
            <a:pPr marL="282575" indent="-282575">
              <a:lnSpc>
                <a:spcPct val="80000"/>
              </a:lnSpc>
              <a:defRPr/>
            </a:pPr>
            <a:endParaRPr lang="en-CA" sz="1600" dirty="0" smtClean="0"/>
          </a:p>
          <a:p>
            <a:pPr marL="282575" indent="-282575">
              <a:lnSpc>
                <a:spcPct val="80000"/>
              </a:lnSpc>
              <a:buFontTx/>
              <a:buNone/>
              <a:defRPr/>
            </a:pPr>
            <a:r>
              <a:rPr lang="en-CA" sz="1600" b="1" dirty="0" smtClean="0"/>
              <a:t>Major Clients </a:t>
            </a:r>
          </a:p>
          <a:p>
            <a:pPr marL="280988" indent="-282575">
              <a:lnSpc>
                <a:spcPct val="80000"/>
              </a:lnSpc>
              <a:defRPr/>
            </a:pPr>
            <a:r>
              <a:rPr lang="en-CA" sz="1600" dirty="0" smtClean="0"/>
              <a:t>Department of National Defence, Canadian Coast </a:t>
            </a:r>
          </a:p>
          <a:p>
            <a:pPr marL="280988" indent="-282575">
              <a:lnSpc>
                <a:spcPct val="80000"/>
              </a:lnSpc>
              <a:buFontTx/>
              <a:buNone/>
              <a:defRPr/>
            </a:pPr>
            <a:r>
              <a:rPr lang="en-CA" sz="1600" dirty="0" smtClean="0"/>
              <a:t>Guard</a:t>
            </a:r>
          </a:p>
          <a:p>
            <a:pPr marL="282575" indent="-282575">
              <a:lnSpc>
                <a:spcPct val="80000"/>
              </a:lnSpc>
              <a:defRPr/>
            </a:pPr>
            <a:endParaRPr lang="en-CA" sz="1400" dirty="0" smtClean="0"/>
          </a:p>
          <a:p>
            <a:pPr marL="282575" indent="-282575">
              <a:lnSpc>
                <a:spcPct val="80000"/>
              </a:lnSpc>
              <a:defRPr/>
            </a:pPr>
            <a:endParaRPr lang="en-CA" sz="1400" dirty="0" smtClean="0"/>
          </a:p>
          <a:p>
            <a:pPr marL="282575" indent="-282575">
              <a:lnSpc>
                <a:spcPct val="80000"/>
              </a:lnSpc>
              <a:defRPr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5715000"/>
            <a:ext cx="2133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EF434DE-6D29-4BF9-A451-C530B9045B78}" type="slidenum">
              <a:rPr lang="en-US"/>
              <a:pPr/>
              <a:t>13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915400" cy="990600"/>
          </a:xfrm>
        </p:spPr>
        <p:txBody>
          <a:bodyPr/>
          <a:lstStyle/>
          <a:p>
            <a:r>
              <a:rPr lang="en-US" sz="3200" smtClean="0"/>
              <a:t>Halifax Class Modernization/ Frigate Life Extension (FELEX)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5715000" cy="3657600"/>
          </a:xfrm>
        </p:spPr>
        <p:txBody>
          <a:bodyPr/>
          <a:lstStyle/>
          <a:p>
            <a:pPr marL="225425" indent="-225425">
              <a:lnSpc>
                <a:spcPct val="80000"/>
              </a:lnSpc>
            </a:pPr>
            <a:r>
              <a:rPr lang="en-US" sz="1600" smtClean="0">
                <a:cs typeface="Times New Roman" pitchFamily="18" charset="0"/>
              </a:rPr>
              <a:t>Mid-life modernization  and refit of the 12 HALIFAX Class frigates valued at $2.7B</a:t>
            </a:r>
          </a:p>
          <a:p>
            <a:pPr marL="225425" indent="-225425">
              <a:lnSpc>
                <a:spcPct val="80000"/>
              </a:lnSpc>
            </a:pPr>
            <a:endParaRPr lang="en-US" sz="1600" smtClean="0">
              <a:cs typeface="Times New Roman" pitchFamily="18" charset="0"/>
            </a:endParaRPr>
          </a:p>
          <a:p>
            <a:pPr marL="225425" indent="-225425">
              <a:lnSpc>
                <a:spcPct val="80000"/>
              </a:lnSpc>
            </a:pPr>
            <a:r>
              <a:rPr lang="en-US" sz="1600" smtClean="0">
                <a:cs typeface="Times New Roman" pitchFamily="18" charset="0"/>
              </a:rPr>
              <a:t>Two Multi-ship refit contracts with Irving Shipbuilding Inc. and Victoria Shipyards Ltd. </a:t>
            </a:r>
          </a:p>
          <a:p>
            <a:pPr marL="225425" indent="-225425">
              <a:lnSpc>
                <a:spcPct val="80000"/>
              </a:lnSpc>
            </a:pPr>
            <a:endParaRPr lang="en-US" sz="1600" smtClean="0">
              <a:cs typeface="Times New Roman" pitchFamily="18" charset="0"/>
            </a:endParaRPr>
          </a:p>
          <a:p>
            <a:pPr marL="225425" indent="-225425">
              <a:lnSpc>
                <a:spcPct val="80000"/>
              </a:lnSpc>
            </a:pPr>
            <a:r>
              <a:rPr lang="en-US" sz="1600" smtClean="0">
                <a:cs typeface="Times New Roman" pitchFamily="18" charset="0"/>
              </a:rPr>
              <a:t>Combat Systems Integrator (CSI) contract with Lockheed Martin Canada</a:t>
            </a:r>
          </a:p>
          <a:p>
            <a:pPr marL="225425" indent="-225425">
              <a:lnSpc>
                <a:spcPct val="80000"/>
              </a:lnSpc>
            </a:pPr>
            <a:endParaRPr lang="en-US" sz="1600" smtClean="0">
              <a:cs typeface="Times New Roman" pitchFamily="18" charset="0"/>
            </a:endParaRPr>
          </a:p>
          <a:p>
            <a:pPr marL="225425" indent="-225425">
              <a:lnSpc>
                <a:spcPct val="80000"/>
              </a:lnSpc>
            </a:pPr>
            <a:r>
              <a:rPr lang="en-US" sz="1600" smtClean="0">
                <a:cs typeface="Times New Roman" pitchFamily="18" charset="0"/>
              </a:rPr>
              <a:t>To date a total of six ships are in various stages of their refit and modernization</a:t>
            </a:r>
          </a:p>
          <a:p>
            <a:pPr marL="225425" indent="-225425">
              <a:lnSpc>
                <a:spcPct val="80000"/>
              </a:lnSpc>
              <a:buFontTx/>
              <a:buNone/>
            </a:pPr>
            <a:endParaRPr lang="en-US" sz="1600" smtClean="0">
              <a:cs typeface="Times New Roman" pitchFamily="18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133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5715000"/>
            <a:ext cx="2133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D159B1D-755E-41D7-A254-755A374C09B8}" type="slidenum">
              <a:rPr lang="en-US"/>
              <a:pPr/>
              <a:t>14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0"/>
            <a:ext cx="8610600" cy="457200"/>
          </a:xfrm>
        </p:spPr>
        <p:txBody>
          <a:bodyPr/>
          <a:lstStyle/>
          <a:p>
            <a:r>
              <a:rPr lang="en-CA" sz="3200" smtClean="0"/>
              <a:t>Canadian Surface Combatant</a:t>
            </a:r>
            <a:endParaRPr lang="en-US" sz="320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229600" cy="45720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381000" y="1447800"/>
            <a:ext cx="525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1938" indent="-261938">
              <a:buFont typeface="Arial" pitchFamily="34" charset="0"/>
              <a:buChar char="•"/>
              <a:defRPr/>
            </a:pPr>
            <a:r>
              <a:rPr lang="en-CA" sz="1600" dirty="0">
                <a:cs typeface="+mn-cs"/>
              </a:rPr>
              <a:t>Objective is to acquire up to 15 ships to replace Canada’s existing destroyers and frigates</a:t>
            </a:r>
          </a:p>
          <a:p>
            <a:pPr marL="682625" lvl="1" indent="-225425">
              <a:spcBef>
                <a:spcPct val="20000"/>
              </a:spcBef>
              <a:buFontTx/>
              <a:buChar char="•"/>
              <a:defRPr/>
            </a:pPr>
            <a:r>
              <a:rPr lang="en-CA" sz="1600" dirty="0">
                <a:cs typeface="+mn-cs"/>
              </a:rPr>
              <a:t>Highly complex and challenging requirement (complexity level 4)</a:t>
            </a:r>
          </a:p>
          <a:p>
            <a:pPr marL="225425" indent="-225425">
              <a:spcBef>
                <a:spcPct val="20000"/>
              </a:spcBef>
              <a:buFontTx/>
              <a:buChar char="•"/>
              <a:defRPr/>
            </a:pPr>
            <a:r>
              <a:rPr lang="en-CA" sz="1600" dirty="0">
                <a:cs typeface="+mn-cs"/>
              </a:rPr>
              <a:t>Currently in Definition Phase 1 - ship design activities and refine cost estimates/timelines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457200" y="3200400"/>
            <a:ext cx="80010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600" dirty="0">
                <a:cs typeface="+mn-cs"/>
              </a:rPr>
              <a:t>  Industry Engagement is underway and will inform the:</a:t>
            </a:r>
          </a:p>
          <a:p>
            <a:pPr>
              <a:defRPr/>
            </a:pPr>
            <a:endParaRPr lang="en-US" sz="1600" dirty="0"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n-US" sz="1600" dirty="0">
                <a:cs typeface="+mn-cs"/>
              </a:rPr>
              <a:t>Procurement Approach for the design of fully integrated combat ships</a:t>
            </a:r>
          </a:p>
          <a:p>
            <a:pPr lvl="1">
              <a:buFontTx/>
              <a:buChar char="•"/>
              <a:defRPr/>
            </a:pPr>
            <a:r>
              <a:rPr lang="en-US" sz="1600" dirty="0">
                <a:cs typeface="+mn-cs"/>
              </a:rPr>
              <a:t>Technical Requirement</a:t>
            </a:r>
            <a:endParaRPr lang="en-CA" sz="1600" dirty="0">
              <a:cs typeface="+mn-cs"/>
            </a:endParaRPr>
          </a:p>
          <a:p>
            <a:pPr>
              <a:buFontTx/>
              <a:buChar char="•"/>
              <a:defRPr/>
            </a:pPr>
            <a:endParaRPr lang="en-CA" sz="1600" dirty="0">
              <a:cs typeface="+mn-cs"/>
            </a:endParaRPr>
          </a:p>
          <a:p>
            <a:pPr marL="174625" indent="-174625">
              <a:buFontTx/>
              <a:buChar char="•"/>
              <a:defRPr/>
            </a:pPr>
            <a:r>
              <a:rPr lang="en-CA" sz="1600" dirty="0">
                <a:cs typeface="+mn-cs"/>
              </a:rPr>
              <a:t>The Canadian Surface Combatant will be constructed at Irving Shipbuilding Inc., the shipyard selected for the combat package under the NSPS</a:t>
            </a:r>
          </a:p>
          <a:p>
            <a:pPr>
              <a:buFontTx/>
              <a:buChar char="•"/>
              <a:defRPr/>
            </a:pPr>
            <a:endParaRPr lang="en-CA" sz="1600" dirty="0">
              <a:cs typeface="+mn-cs"/>
            </a:endParaRPr>
          </a:p>
          <a:p>
            <a:pPr>
              <a:defRPr/>
            </a:pPr>
            <a:endParaRPr lang="en-CA" sz="1600" dirty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fr-FR" sz="2000" dirty="0">
              <a:cs typeface="+mn-cs"/>
            </a:endParaRPr>
          </a:p>
        </p:txBody>
      </p:sp>
      <p:pic>
        <p:nvPicPr>
          <p:cNvPr id="18439" name="Picture 1" descr="Ship Stbd B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24000"/>
            <a:ext cx="3302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5715000"/>
            <a:ext cx="2133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3A1C34F-CC94-4507-9E4C-50D8FB90DA3A}" type="slidenum">
              <a:rPr lang="en-US"/>
              <a:pPr/>
              <a:t>15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305800" cy="457200"/>
          </a:xfrm>
        </p:spPr>
        <p:txBody>
          <a:bodyPr/>
          <a:lstStyle/>
          <a:p>
            <a:r>
              <a:rPr lang="en-CA" sz="3200" smtClean="0"/>
              <a:t>Arctic/Offshore Patrol Ship (AOPS</a:t>
            </a:r>
            <a:r>
              <a:rPr lang="en-CA" sz="3600" smtClean="0"/>
              <a:t>)</a:t>
            </a:r>
            <a:endParaRPr lang="en-US" sz="360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1336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52400" y="1524000"/>
            <a:ext cx="548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>
              <a:spcBef>
                <a:spcPct val="20000"/>
              </a:spcBef>
              <a:buFontTx/>
              <a:buChar char="•"/>
              <a:defRPr/>
            </a:pPr>
            <a:r>
              <a:rPr lang="en-CA" sz="1600" dirty="0">
                <a:cs typeface="+mn-cs"/>
              </a:rPr>
              <a:t>First project in Combat Package with Irving </a:t>
            </a:r>
          </a:p>
          <a:p>
            <a:pPr marL="225425" indent="-225425">
              <a:spcBef>
                <a:spcPct val="20000"/>
              </a:spcBef>
              <a:defRPr/>
            </a:pPr>
            <a:r>
              <a:rPr lang="en-CA" sz="1600" dirty="0">
                <a:cs typeface="+mn-cs"/>
              </a:rPr>
              <a:t>Shipbuilding Inc.</a:t>
            </a:r>
          </a:p>
          <a:p>
            <a:pPr marL="225425" indent="-225425">
              <a:spcBef>
                <a:spcPct val="20000"/>
              </a:spcBef>
              <a:buFontTx/>
              <a:buChar char="•"/>
              <a:defRPr/>
            </a:pPr>
            <a:r>
              <a:rPr lang="en-CA" sz="1600" dirty="0">
                <a:cs typeface="+mn-cs"/>
              </a:rPr>
              <a:t>Project to procure 6-8 ships </a:t>
            </a:r>
          </a:p>
          <a:p>
            <a:pPr marL="225425" indent="-225425">
              <a:spcBef>
                <a:spcPct val="20000"/>
              </a:spcBef>
              <a:buFontTx/>
              <a:buChar char="•"/>
              <a:defRPr/>
            </a:pPr>
            <a:r>
              <a:rPr lang="en-CA" sz="1600" dirty="0">
                <a:cs typeface="+mn-cs"/>
              </a:rPr>
              <a:t>Definition Contract awarded March 2013</a:t>
            </a:r>
          </a:p>
          <a:p>
            <a:pPr marL="682625" lvl="1" indent="-225425">
              <a:spcBef>
                <a:spcPct val="20000"/>
              </a:spcBef>
              <a:buFontTx/>
              <a:buChar char="•"/>
              <a:defRPr/>
            </a:pPr>
            <a:r>
              <a:rPr lang="en-CA" sz="1600" dirty="0">
                <a:cs typeface="+mn-cs"/>
              </a:rPr>
              <a:t>30 month effort</a:t>
            </a:r>
          </a:p>
          <a:p>
            <a:pPr marL="682625" lvl="1" indent="-225425">
              <a:spcBef>
                <a:spcPct val="20000"/>
              </a:spcBef>
              <a:buFontTx/>
              <a:buChar char="•"/>
              <a:defRPr/>
            </a:pPr>
            <a:r>
              <a:rPr lang="en-CA" sz="1600" dirty="0">
                <a:cs typeface="+mn-cs"/>
              </a:rPr>
              <a:t>Design maturation</a:t>
            </a:r>
          </a:p>
          <a:p>
            <a:pPr marL="682625" lvl="1" indent="-225425">
              <a:spcBef>
                <a:spcPct val="20000"/>
              </a:spcBef>
              <a:buFontTx/>
              <a:buChar char="•"/>
              <a:defRPr/>
            </a:pPr>
            <a:r>
              <a:rPr lang="en-CA" sz="1600" dirty="0">
                <a:cs typeface="+mn-cs"/>
              </a:rPr>
              <a:t>Build preparation</a:t>
            </a:r>
            <a:endParaRPr lang="en-US" sz="1600" dirty="0">
              <a:cs typeface="Times New Roman" pitchFamily="18" charset="0"/>
            </a:endParaRPr>
          </a:p>
          <a:p>
            <a:pPr marL="571500" lvl="1" indent="-231775">
              <a:spcBef>
                <a:spcPct val="20000"/>
              </a:spcBef>
              <a:buFontTx/>
              <a:buChar char="–"/>
              <a:defRPr/>
            </a:pPr>
            <a:endParaRPr lang="en-US" sz="1800" dirty="0">
              <a:cs typeface="Times New Roman" pitchFamily="18" charset="0"/>
            </a:endParaRPr>
          </a:p>
          <a:p>
            <a:pPr marL="571500" lvl="1" indent="-231775">
              <a:spcBef>
                <a:spcPct val="20000"/>
              </a:spcBef>
              <a:buFontTx/>
              <a:buChar char="–"/>
              <a:defRPr/>
            </a:pPr>
            <a:endParaRPr lang="en-US" sz="1800" dirty="0">
              <a:cs typeface="Times New Roman" pitchFamily="18" charset="0"/>
            </a:endParaRPr>
          </a:p>
          <a:p>
            <a:pPr marL="571500" lvl="1" indent="-231775">
              <a:spcBef>
                <a:spcPct val="20000"/>
              </a:spcBef>
              <a:defRPr/>
            </a:pPr>
            <a:endParaRPr lang="en-US" sz="1800" dirty="0">
              <a:cs typeface="Times New Roman" pitchFamily="18" charset="0"/>
            </a:endParaRPr>
          </a:p>
        </p:txBody>
      </p:sp>
      <p:pic>
        <p:nvPicPr>
          <p:cNvPr id="19462" name="Picture 6" descr="aops-npea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95425"/>
            <a:ext cx="39036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52400" y="3830638"/>
            <a:ext cx="5105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Char char="•"/>
            </a:pPr>
            <a:r>
              <a:rPr lang="en-US" sz="1600"/>
              <a:t>  Build Contract planned for Spring/Summer 2015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1600"/>
              <a:t>  Ships to be built in new shipyard infrastructure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</a:rPr>
              <a:t>  </a:t>
            </a:r>
            <a:r>
              <a:rPr lang="en-CA" sz="1600">
                <a:solidFill>
                  <a:srgbClr val="000000"/>
                </a:solidFill>
              </a:rPr>
              <a:t>First delivery in 2018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CA" sz="1600">
                <a:solidFill>
                  <a:srgbClr val="000000"/>
                </a:solidFill>
              </a:rPr>
              <a:t>  Last delivery 2023/2024</a:t>
            </a:r>
            <a:endParaRPr lang="fr-FR" sz="16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endParaRPr lang="en-CA" sz="16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endParaRPr lang="en-CA" sz="1600"/>
          </a:p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5715000"/>
            <a:ext cx="2133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01415AA-483B-4527-82BF-E27EDB444E1F}" type="slidenum">
              <a:rPr lang="en-US"/>
              <a:pPr/>
              <a:t>16</a:t>
            </a:fld>
            <a:endParaRPr lang="en-US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229600" cy="381000"/>
          </a:xfrm>
        </p:spPr>
        <p:txBody>
          <a:bodyPr/>
          <a:lstStyle/>
          <a:p>
            <a:r>
              <a:rPr lang="fr-CA" sz="3200" smtClean="0"/>
              <a:t>Joint Support Ship (JSS)</a:t>
            </a:r>
            <a:endParaRPr lang="en-US" sz="3200" smtClean="0"/>
          </a:p>
        </p:txBody>
      </p:sp>
      <p:sp>
        <p:nvSpPr>
          <p:cNvPr id="20484" name="Text Box 32"/>
          <p:cNvSpPr txBox="1">
            <a:spLocks noChangeArrowheads="1"/>
          </p:cNvSpPr>
          <p:nvPr/>
        </p:nvSpPr>
        <p:spPr bwMode="auto">
          <a:xfrm>
            <a:off x="822325" y="3541713"/>
            <a:ext cx="67214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</p:txBody>
      </p:sp>
      <p:sp>
        <p:nvSpPr>
          <p:cNvPr id="66593" name="Text Box 33"/>
          <p:cNvSpPr txBox="1">
            <a:spLocks noChangeArrowheads="1"/>
          </p:cNvSpPr>
          <p:nvPr/>
        </p:nvSpPr>
        <p:spPr bwMode="auto">
          <a:xfrm>
            <a:off x="228600" y="1955800"/>
            <a:ext cx="56388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6700" indent="-87313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cs typeface="+mn-cs"/>
              </a:rPr>
              <a:t> Announced in July 2010, to acquire two support ships to replace the Navy’s current Auxiliary Oiler Replenishment vessels, with the option to procure a third with a budget  of $2.6 Billion (taxes included)</a:t>
            </a:r>
            <a:endParaRPr lang="en-CA" sz="1600" dirty="0">
              <a:solidFill>
                <a:srgbClr val="000000"/>
              </a:solidFill>
              <a:cs typeface="+mn-cs"/>
            </a:endParaRPr>
          </a:p>
          <a:p>
            <a:pPr marL="266700" indent="-87313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rgbClr val="000000"/>
                </a:solidFill>
                <a:cs typeface="+mn-cs"/>
              </a:rPr>
              <a:t> Part of NSPS Non-Combat package to be built at Vancouver Shipyards Co. Ltd. (Seaspan)</a:t>
            </a:r>
          </a:p>
          <a:p>
            <a:pPr marL="266700" indent="-93663">
              <a:spcBef>
                <a:spcPts val="2400"/>
              </a:spcBef>
              <a:buFontTx/>
              <a:buChar char="•"/>
              <a:defRPr/>
            </a:pPr>
            <a:r>
              <a:rPr lang="en-CA" sz="1600" dirty="0">
                <a:solidFill>
                  <a:srgbClr val="000000"/>
                </a:solidFill>
                <a:cs typeface="+mn-cs"/>
              </a:rPr>
              <a:t> Military Off The Shelf (MOTS) Design selected on     June 2, 2013 </a:t>
            </a:r>
          </a:p>
          <a:p>
            <a:pPr marL="180000">
              <a:spcBef>
                <a:spcPts val="2400"/>
              </a:spcBef>
              <a:buFontTx/>
              <a:buChar char="•"/>
              <a:defRPr/>
            </a:pPr>
            <a:r>
              <a:rPr lang="en-CA" sz="1600" dirty="0">
                <a:solidFill>
                  <a:srgbClr val="000000"/>
                </a:solidFill>
                <a:cs typeface="+mn-cs"/>
              </a:rPr>
              <a:t> JSS/Polar Sequencing  Decision planned for Fall 2013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5791200" y="5334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900" b="1"/>
              <a:t>JSS MOTS Design</a:t>
            </a:r>
            <a:br>
              <a:rPr lang="en-CA" sz="900" b="1"/>
            </a:br>
            <a:r>
              <a:rPr lang="en-CA" sz="900" b="1"/>
              <a:t>Developer: ThyssenKrupp Marine Systems Canada</a:t>
            </a:r>
          </a:p>
        </p:txBody>
      </p:sp>
      <p:pic>
        <p:nvPicPr>
          <p:cNvPr id="20487" name="Picture 11" descr="Joint Support Ship JSS Canada 01.tif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429000"/>
            <a:ext cx="33528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Joint Support Ship JSS Canada 02.tif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0"/>
            <a:ext cx="327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ABE3D5D-5A55-4655-86C3-19687CB34075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/>
          <a:lstStyle/>
          <a:p>
            <a:r>
              <a:rPr lang="en-US" sz="3200" smtClean="0"/>
              <a:t>Mid-Shore Patrol Vessel (MSPV</a:t>
            </a:r>
            <a:r>
              <a:rPr lang="en-US" sz="3600" smtClean="0"/>
              <a:t>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 marL="225425" indent="-225425"/>
            <a:r>
              <a:rPr lang="en-US" sz="1600" smtClean="0">
                <a:cs typeface="Times New Roman" pitchFamily="18" charset="0"/>
              </a:rPr>
              <a:t>Competitive Contract for 9 MSPV is issued to Irving Shipbuilding of Halifax, in      August 2009, with an option for 3 additional Vessels.</a:t>
            </a:r>
          </a:p>
          <a:p>
            <a:pPr marL="225425" indent="-225425"/>
            <a:r>
              <a:rPr lang="en-US" sz="1600" smtClean="0">
                <a:cs typeface="Times New Roman" pitchFamily="18" charset="0"/>
              </a:rPr>
              <a:t>43 metre vessels that will operate up to 120 nautical miles offshore for up to 14 days. Operations will include maritime security and conservation and protection.</a:t>
            </a:r>
          </a:p>
          <a:p>
            <a:pPr marL="225425" indent="-225425"/>
            <a:r>
              <a:rPr lang="en-US" sz="1600" smtClean="0">
                <a:cs typeface="Times New Roman" pitchFamily="18" charset="0"/>
              </a:rPr>
              <a:t>Four vessels have been delivered up to now, between July 2012 and May 2013.  Three vessels are currently in operation in the Great Lakes Area.  </a:t>
            </a:r>
          </a:p>
          <a:p>
            <a:pPr marL="225425" indent="-225425"/>
            <a:r>
              <a:rPr lang="en-US" sz="1600" smtClean="0">
                <a:cs typeface="Times New Roman" pitchFamily="18" charset="0"/>
              </a:rPr>
              <a:t>The Five last vessels are currently under construction </a:t>
            </a:r>
          </a:p>
          <a:p>
            <a:pPr marL="225425" indent="-225425"/>
            <a:r>
              <a:rPr lang="en-US" sz="1600" smtClean="0">
                <a:cs typeface="Times New Roman" pitchFamily="18" charset="0"/>
              </a:rPr>
              <a:t>Last delivery expected in Fall 2014</a:t>
            </a:r>
          </a:p>
          <a:p>
            <a:pPr marL="225425" indent="-225425"/>
            <a:endParaRPr lang="en-US" sz="2000" smtClean="0">
              <a:cs typeface="Times New Roman" pitchFamily="18" charset="0"/>
            </a:endParaRPr>
          </a:p>
          <a:p>
            <a:pPr marL="225425" indent="-225425">
              <a:buFontTx/>
              <a:buNone/>
            </a:pPr>
            <a:endParaRPr lang="en-US" sz="2000" smtClean="0">
              <a:cs typeface="Times New Roman" pitchFamily="18" charset="0"/>
            </a:endParaRPr>
          </a:p>
        </p:txBody>
      </p:sp>
      <p:pic>
        <p:nvPicPr>
          <p:cNvPr id="21509" name="Image 4" descr="Ship 1 trial 2 July 3_12 s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100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B340664-0C16-495F-B171-E4EC39B4757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533400"/>
          </a:xfrm>
        </p:spPr>
        <p:txBody>
          <a:bodyPr/>
          <a:lstStyle/>
          <a:p>
            <a:r>
              <a:rPr lang="en-CA" sz="3200" smtClean="0"/>
              <a:t>Offshore Fisheries Science Vessel</a:t>
            </a:r>
            <a:endParaRPr lang="en-US" sz="320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endParaRPr lang="en-US" sz="2200" smtClean="0"/>
          </a:p>
          <a:p>
            <a:pPr marL="0" indent="0"/>
            <a:endParaRPr lang="en-US" sz="2200" smtClean="0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81000" y="1295400"/>
            <a:ext cx="830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CA" sz="1600"/>
              <a:t>3 OFSV will replace 4 existing vessels and will conduct fishing and acoustic surveys of fish and invertebrates in the Northern Atlantic and Pacific Oceans and monitor changes in marine ecosystems.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CA" sz="1600"/>
              <a:t>Vessels will be 55 metres length overall with the ability to support a complement of 34 persons for 31 days without the need for re-provisioning with food or fuel.</a:t>
            </a:r>
          </a:p>
        </p:txBody>
      </p:sp>
      <p:pic>
        <p:nvPicPr>
          <p:cNvPr id="2253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956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381000" y="2667000"/>
            <a:ext cx="47244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>
              <a:spcBef>
                <a:spcPct val="20000"/>
              </a:spcBef>
              <a:buFontTx/>
              <a:buChar char="•"/>
              <a:defRPr/>
            </a:pPr>
            <a:r>
              <a:rPr lang="en-CA" sz="1600" dirty="0">
                <a:cs typeface="+mn-cs"/>
              </a:rPr>
              <a:t>Design completed in January 2012 under a competitively awarded contract with </a:t>
            </a:r>
            <a:r>
              <a:rPr lang="en-CA" sz="1600" dirty="0" err="1">
                <a:cs typeface="+mn-cs"/>
              </a:rPr>
              <a:t>RALion</a:t>
            </a:r>
            <a:r>
              <a:rPr lang="en-CA" sz="1600" dirty="0">
                <a:cs typeface="+mn-cs"/>
              </a:rPr>
              <a:t>. </a:t>
            </a:r>
          </a:p>
          <a:p>
            <a:pPr marL="225425" indent="-225425">
              <a:spcBef>
                <a:spcPct val="20000"/>
              </a:spcBef>
              <a:buFontTx/>
              <a:buChar char="•"/>
              <a:defRPr/>
            </a:pPr>
            <a:r>
              <a:rPr lang="en-CA" sz="1600" dirty="0">
                <a:cs typeface="+mn-cs"/>
              </a:rPr>
              <a:t>Build Contract is part of the Non-Combat Package of NSPS with Vancouver Shipyard Co. Ltd. . </a:t>
            </a:r>
          </a:p>
          <a:p>
            <a:pPr marL="225425" indent="-225425">
              <a:spcBef>
                <a:spcPct val="20000"/>
              </a:spcBef>
              <a:buFontTx/>
              <a:buChar char="•"/>
              <a:defRPr/>
            </a:pPr>
            <a:r>
              <a:rPr lang="en-CA" sz="1600" dirty="0">
                <a:cs typeface="+mn-cs"/>
              </a:rPr>
              <a:t>A construction Engineering Contract was awarded to the shipyard in February 2013, to   prepare the production drawings</a:t>
            </a:r>
          </a:p>
          <a:p>
            <a:pPr marL="225425" indent="-225425">
              <a:spcBef>
                <a:spcPct val="20000"/>
              </a:spcBef>
              <a:buFontTx/>
              <a:buChar char="•"/>
              <a:defRPr/>
            </a:pPr>
            <a:r>
              <a:rPr lang="en-CA" sz="1600" dirty="0">
                <a:cs typeface="+mn-cs"/>
              </a:rPr>
              <a:t>Negotiations for ship-construction contract in process with the shipyard.  </a:t>
            </a:r>
          </a:p>
          <a:p>
            <a:pPr>
              <a:defRPr/>
            </a:pPr>
            <a:endParaRPr lang="en-US" sz="1600" dirty="0"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endParaRPr lang="fr-FR" sz="1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A718A4C-FAF6-4F7C-90F9-AECEBD8E9FEC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579438"/>
          </a:xfrm>
        </p:spPr>
        <p:txBody>
          <a:bodyPr/>
          <a:lstStyle/>
          <a:p>
            <a:r>
              <a:rPr lang="en-CA" sz="3200" smtClean="0"/>
              <a:t>Polar Icebreaker</a:t>
            </a:r>
            <a:endParaRPr lang="en-US" sz="320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endParaRPr lang="en-US" sz="2200" smtClean="0"/>
          </a:p>
          <a:p>
            <a:pPr marL="0" indent="0"/>
            <a:endParaRPr lang="en-US" sz="2200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ct val="20000"/>
              </a:spcBef>
              <a:buFont typeface="Arial" charset="0"/>
              <a:buChar char="•"/>
            </a:pPr>
            <a:r>
              <a:rPr lang="en-CA" sz="1600"/>
              <a:t>One Polar Icebreaker was announced in Budget 2008 to become in service as the CCGS Louis St. Laurent, which will be decommissioned in 2017.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CA" sz="1600"/>
              <a:t>The design contract was awarded to STX Canada Marine, Vancouver, BC, on November 17, 2011, following a competitive process. 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CA" sz="1600"/>
              <a:t>The Build Contract will be directed to Vancouver Shipyard Co. Ltd. as part of the Non-Combat Package under NSPS.   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CA" sz="1600"/>
              <a:t>The design is progressing.  Ice Model Testing has been completed in St-John’s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CA" sz="1600"/>
              <a:t>Design contract anticipated to be </a:t>
            </a:r>
          </a:p>
          <a:p>
            <a:pPr marL="225425" indent="-225425">
              <a:spcBef>
                <a:spcPct val="20000"/>
              </a:spcBef>
            </a:pPr>
            <a:r>
              <a:rPr lang="en-CA" sz="1600"/>
              <a:t>    completed by December 2013.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CA" sz="1600"/>
              <a:t>Discussions already in process with </a:t>
            </a:r>
          </a:p>
          <a:p>
            <a:pPr marL="225425" indent="-225425">
              <a:spcBef>
                <a:spcPct val="20000"/>
              </a:spcBef>
            </a:pPr>
            <a:r>
              <a:rPr lang="en-CA" sz="1600"/>
              <a:t>    Vancouver Shipyard for the construction </a:t>
            </a:r>
          </a:p>
          <a:p>
            <a:pPr marL="225425" indent="-225425">
              <a:spcBef>
                <a:spcPct val="20000"/>
              </a:spcBef>
            </a:pPr>
            <a:r>
              <a:rPr lang="en-CA" sz="1600"/>
              <a:t>    Engineering contract.</a:t>
            </a:r>
          </a:p>
          <a:p>
            <a:pPr marL="225425" indent="-225425">
              <a:spcBef>
                <a:spcPct val="20000"/>
              </a:spcBef>
            </a:pPr>
            <a:endParaRPr lang="en-CA" sz="1600"/>
          </a:p>
          <a:p>
            <a:pPr marL="225425" indent="-225425">
              <a:spcBef>
                <a:spcPct val="20000"/>
              </a:spcBef>
            </a:pPr>
            <a:endParaRPr lang="en-CA" sz="1600"/>
          </a:p>
        </p:txBody>
      </p:sp>
      <p:pic>
        <p:nvPicPr>
          <p:cNvPr id="23558" name="Image 6" descr="128-fwd-stb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290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noFill/>
          <a:ln/>
        </p:spPr>
        <p:txBody>
          <a:bodyPr/>
          <a:lstStyle/>
          <a:p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4876800"/>
          </a:xfrm>
          <a:noFill/>
          <a:ln/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1800" dirty="0" smtClean="0"/>
              <a:t>Management </a:t>
            </a:r>
            <a:r>
              <a:rPr lang="en-US" sz="1800" dirty="0"/>
              <a:t>of Major </a:t>
            </a:r>
            <a:r>
              <a:rPr lang="en-US" sz="1800" dirty="0" smtClean="0"/>
              <a:t>Projects </a:t>
            </a:r>
            <a:r>
              <a:rPr lang="en-US" sz="1800" dirty="0"/>
              <a:t>and other defence projects</a:t>
            </a:r>
          </a:p>
          <a:p>
            <a:pPr marL="292100" indent="-292100">
              <a:lnSpc>
                <a:spcPct val="90000"/>
              </a:lnSpc>
            </a:pPr>
            <a:endParaRPr lang="en-US" sz="1800" dirty="0" smtClean="0"/>
          </a:p>
          <a:p>
            <a:pPr marL="292100" indent="-292100">
              <a:lnSpc>
                <a:spcPct val="90000"/>
              </a:lnSpc>
            </a:pPr>
            <a:r>
              <a:rPr lang="en-US" sz="1800" dirty="0" smtClean="0"/>
              <a:t>Major </a:t>
            </a:r>
            <a:r>
              <a:rPr lang="en-US" sz="1800" dirty="0"/>
              <a:t>Clients: </a:t>
            </a:r>
          </a:p>
          <a:p>
            <a:pPr marL="457200" lvl="1" indent="0">
              <a:lnSpc>
                <a:spcPct val="90000"/>
              </a:lnSpc>
              <a:buFontTx/>
              <a:buChar char="-"/>
            </a:pPr>
            <a:r>
              <a:rPr lang="en-US" sz="1800" dirty="0"/>
              <a:t>National Defence           </a:t>
            </a:r>
          </a:p>
          <a:p>
            <a:pPr marL="457200" lvl="1" indent="0">
              <a:lnSpc>
                <a:spcPct val="90000"/>
              </a:lnSpc>
              <a:buFontTx/>
              <a:buChar char="-"/>
            </a:pPr>
            <a:r>
              <a:rPr lang="en-US" sz="1800" dirty="0"/>
              <a:t>Canadian Commercial Corporation</a:t>
            </a:r>
          </a:p>
          <a:p>
            <a:pPr marL="457200" lvl="1" indent="0">
              <a:lnSpc>
                <a:spcPct val="90000"/>
              </a:lnSpc>
              <a:buFontTx/>
              <a:buChar char="-"/>
            </a:pPr>
            <a:r>
              <a:rPr lang="en-US" sz="1800" dirty="0"/>
              <a:t>Royal Canadian Mounted Police</a:t>
            </a:r>
          </a:p>
          <a:p>
            <a:pPr marL="457200" lvl="1" indent="0">
              <a:lnSpc>
                <a:spcPct val="90000"/>
              </a:lnSpc>
              <a:buFontTx/>
              <a:buChar char="-"/>
            </a:pPr>
            <a:r>
              <a:rPr lang="en-US" sz="1800" dirty="0"/>
              <a:t>Transport Canada</a:t>
            </a:r>
          </a:p>
          <a:p>
            <a:pPr marL="457200" lvl="1" indent="0">
              <a:lnSpc>
                <a:spcPct val="90000"/>
              </a:lnSpc>
              <a:buFontTx/>
              <a:buChar char="-"/>
            </a:pPr>
            <a:r>
              <a:rPr lang="en-US" sz="1800" dirty="0"/>
              <a:t>Canadian Coast </a:t>
            </a:r>
            <a:r>
              <a:rPr lang="en-US" sz="1800" dirty="0" smtClean="0"/>
              <a:t>Guard</a:t>
            </a:r>
          </a:p>
          <a:p>
            <a:pPr marL="457200" lvl="1" indent="0">
              <a:lnSpc>
                <a:spcPct val="90000"/>
              </a:lnSpc>
              <a:buFontTx/>
              <a:buChar char="-"/>
            </a:pPr>
            <a:r>
              <a:rPr lang="en-US" sz="1800" dirty="0" smtClean="0"/>
              <a:t>Canadian Security Intelligence Service</a:t>
            </a:r>
          </a:p>
          <a:p>
            <a:pPr marL="457200" lvl="1" indent="0">
              <a:lnSpc>
                <a:spcPct val="90000"/>
              </a:lnSpc>
              <a:buFontTx/>
              <a:buChar char="-"/>
            </a:pPr>
            <a:r>
              <a:rPr lang="en-US" sz="1800" dirty="0" smtClean="0"/>
              <a:t>Communications Security Establishment</a:t>
            </a:r>
          </a:p>
          <a:p>
            <a:pPr marL="457200" lvl="1" indent="0">
              <a:lnSpc>
                <a:spcPct val="90000"/>
              </a:lnSpc>
              <a:buFontTx/>
              <a:buChar char="-"/>
            </a:pPr>
            <a:r>
              <a:rPr lang="en-US" sz="1800" dirty="0" smtClean="0"/>
              <a:t>Correctional Services Canada</a:t>
            </a:r>
          </a:p>
          <a:p>
            <a:pPr marL="457200" lvl="1" indent="0">
              <a:lnSpc>
                <a:spcPct val="90000"/>
              </a:lnSpc>
              <a:buFontTx/>
              <a:buChar char="-"/>
            </a:pPr>
            <a:r>
              <a:rPr lang="en-US" sz="1800" dirty="0" smtClean="0"/>
              <a:t>Canadian Border Services Agency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 smtClean="0"/>
          </a:p>
          <a:p>
            <a:pPr marL="0" lvl="1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  Involvement in initiatives to improve military procurement</a:t>
            </a:r>
          </a:p>
          <a:p>
            <a:pPr marL="5715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 txBox="1">
            <a:spLocks noGrp="1"/>
          </p:cNvSpPr>
          <p:nvPr/>
        </p:nvSpPr>
        <p:spPr bwMode="auto">
          <a:xfrm>
            <a:off x="6553200" y="5715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A304E7F-4045-4833-B42B-D1F615D3BB67}" type="slidenum">
              <a:rPr lang="en-US"/>
              <a:pPr/>
              <a:t>20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19400" y="1219200"/>
            <a:ext cx="3657600" cy="685800"/>
          </a:xfrm>
        </p:spPr>
        <p:txBody>
          <a:bodyPr/>
          <a:lstStyle/>
          <a:p>
            <a:r>
              <a:rPr lang="en-CA" sz="3600" smtClean="0"/>
              <a:t>Marine Systems</a:t>
            </a:r>
            <a:endParaRPr lang="en-US" sz="360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2895600"/>
            <a:ext cx="2286000" cy="11493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CA" sz="1600" b="1" smtClean="0"/>
              <a:t>Marine In-Service Support</a:t>
            </a:r>
          </a:p>
          <a:p>
            <a:pPr marL="0" indent="0"/>
            <a:r>
              <a:rPr lang="fr-CA" sz="1600" smtClean="0"/>
              <a:t> Marine Logistics</a:t>
            </a:r>
          </a:p>
          <a:p>
            <a:pPr marL="0" indent="0">
              <a:buFontTx/>
              <a:buNone/>
            </a:pPr>
            <a:endParaRPr lang="fr-CA" sz="1600" smtClean="0"/>
          </a:p>
          <a:p>
            <a:pPr marL="0" indent="0"/>
            <a:endParaRPr lang="fr-CA" sz="2000" smtClean="0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2819400" y="2209800"/>
            <a:ext cx="4114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600" b="1"/>
              <a:t>NSPS under 1000 ton Ship    Construction Contracts such as:</a:t>
            </a:r>
          </a:p>
          <a:p>
            <a:pPr>
              <a:buFontTx/>
              <a:buChar char="•"/>
            </a:pPr>
            <a:r>
              <a:rPr lang="fr-CA" sz="1600"/>
              <a:t> Inshore Fisheries Science Vessel </a:t>
            </a:r>
          </a:p>
          <a:p>
            <a:pPr>
              <a:buFontTx/>
              <a:buChar char="•"/>
            </a:pPr>
            <a:r>
              <a:rPr lang="fr-CA" sz="1600"/>
              <a:t> Hovercraft</a:t>
            </a:r>
          </a:p>
          <a:p>
            <a:pPr>
              <a:buFontTx/>
              <a:buChar char="•"/>
            </a:pPr>
            <a:r>
              <a:rPr lang="fr-CA" sz="1600"/>
              <a:t> Fisheries Research Vessel </a:t>
            </a:r>
          </a:p>
          <a:p>
            <a:pPr>
              <a:buFontTx/>
              <a:buChar char="•"/>
            </a:pPr>
            <a:r>
              <a:rPr lang="fr-CA" sz="1600"/>
              <a:t> RCMP Fast Patrol Board </a:t>
            </a:r>
          </a:p>
          <a:p>
            <a:pPr>
              <a:buFontTx/>
              <a:buChar char="•"/>
            </a:pPr>
            <a:r>
              <a:rPr lang="fr-CA" sz="1600"/>
              <a:t> PRV III’s</a:t>
            </a:r>
          </a:p>
          <a:p>
            <a:pPr>
              <a:buFontTx/>
              <a:buChar char="•"/>
            </a:pPr>
            <a:r>
              <a:rPr lang="fr-CA" sz="1600"/>
              <a:t> RHIBS (DND and CCG)</a:t>
            </a:r>
            <a:endParaRPr lang="en-US" sz="1600"/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2895600" y="4648200"/>
            <a:ext cx="3505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 b="1"/>
              <a:t>Ship Refits Contracts such as</a:t>
            </a:r>
            <a:r>
              <a:rPr lang="en-CA" sz="1600"/>
              <a:t>:</a:t>
            </a:r>
          </a:p>
          <a:p>
            <a:pPr>
              <a:buFontTx/>
              <a:buChar char="•"/>
            </a:pPr>
            <a:r>
              <a:rPr lang="en-CA" sz="1600"/>
              <a:t> Preserver Refit</a:t>
            </a:r>
          </a:p>
          <a:p>
            <a:pPr>
              <a:buFontTx/>
              <a:buChar char="•"/>
            </a:pPr>
            <a:r>
              <a:rPr lang="en-CA" sz="1600"/>
              <a:t> Protecteur Refit</a:t>
            </a:r>
          </a:p>
          <a:p>
            <a:pPr>
              <a:buFontTx/>
              <a:buChar char="•"/>
            </a:pPr>
            <a:r>
              <a:rPr lang="en-CA" sz="1600"/>
              <a:t> Athabaskan Refit</a:t>
            </a:r>
          </a:p>
          <a:p>
            <a:pPr>
              <a:buFontTx/>
              <a:buChar char="•"/>
            </a:pPr>
            <a:r>
              <a:rPr lang="en-CA" sz="1600"/>
              <a:t> Oberon Disposal</a:t>
            </a:r>
            <a:endParaRPr lang="en-US" sz="1600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6248400" y="2819400"/>
            <a:ext cx="2895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/>
            <a:r>
              <a:rPr lang="en-CA" sz="1600" b="1"/>
              <a:t>Vessel Engineering</a:t>
            </a:r>
          </a:p>
          <a:p>
            <a:pPr marL="285750">
              <a:buFont typeface="Arial" charset="0"/>
              <a:buChar char="•"/>
            </a:pPr>
            <a:r>
              <a:rPr lang="en-CA" sz="1600"/>
              <a:t>   Engine Overhaul</a:t>
            </a:r>
          </a:p>
          <a:p>
            <a:pPr marL="285750">
              <a:buFont typeface="Arial" charset="0"/>
              <a:buChar char="•"/>
            </a:pPr>
            <a:r>
              <a:rPr lang="en-CA" sz="1600"/>
              <a:t>   Submarine Rescue</a:t>
            </a:r>
          </a:p>
          <a:p>
            <a:pPr marL="285750">
              <a:buFont typeface="Arial" charset="0"/>
              <a:buChar char="•"/>
            </a:pPr>
            <a:r>
              <a:rPr lang="en-CA" sz="1600"/>
              <a:t>   Logistics Procurements</a:t>
            </a:r>
            <a:endParaRPr lang="en-US" sz="1600"/>
          </a:p>
        </p:txBody>
      </p:sp>
      <p:pic>
        <p:nvPicPr>
          <p:cNvPr id="24584" name="Image 5" descr="DSC00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8382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Image 10" descr="9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76800"/>
            <a:ext cx="24860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Image 6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80060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605213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pic>
        <p:nvPicPr>
          <p:cNvPr id="24588" name="Picture 12" descr="C:\Documents and Settings\WardleC\Local Settings\Temp\att8faf3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57200" y="838200"/>
            <a:ext cx="22098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Haydon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2514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Victoria In-Service Support Contract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066800" y="2438400"/>
            <a:ext cx="784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57400" lvl="4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1600" dirty="0">
                <a:cs typeface="Times New Roman" pitchFamily="18" charset="0"/>
              </a:rPr>
              <a:t>Competitive Contract signed in June 2008 with the Canadian Submarine Maintenance Group now Babcock Canada Inc. to support the four Upholder Class Submarines.</a:t>
            </a:r>
          </a:p>
          <a:p>
            <a:pPr marL="2057400" lvl="4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1600" dirty="0">
                <a:cs typeface="Times New Roman" pitchFamily="18" charset="0"/>
              </a:rPr>
              <a:t>VISSC received TB approval for $1.7B over 15 years, including 10 option years.</a:t>
            </a:r>
          </a:p>
          <a:p>
            <a:pPr marL="2057400" lvl="4" indent="-228600" eaLnBrk="0" hangingPunct="0">
              <a:spcBef>
                <a:spcPct val="20000"/>
              </a:spcBef>
              <a:buFontTx/>
              <a:buChar char="•"/>
            </a:pPr>
            <a:endParaRPr lang="en-US" sz="1600" dirty="0">
              <a:cs typeface="Times New Roman" pitchFamily="18" charset="0"/>
            </a:endParaRP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1600" dirty="0">
                <a:cs typeface="Times New Roman" pitchFamily="18" charset="0"/>
              </a:rPr>
              <a:t>VISSC has successfully established a submarine service capability in Canada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1600" dirty="0">
                <a:cs typeface="Times New Roman" pitchFamily="18" charset="0"/>
              </a:rPr>
              <a:t>250+ direct jobs have been created with an additional 293 Canadian companies that provide various levels of support to the prime contractor.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1600" dirty="0">
                <a:cs typeface="Times New Roman" pitchFamily="18" charset="0"/>
              </a:rPr>
              <a:t>HMCS CHICOUTIMI is undergoing the first refit under this contract and is on track for delivery to the Navy in December 2013.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endParaRPr lang="en-US" sz="1600" dirty="0">
              <a:cs typeface="Times New Roman" pitchFamily="18" charset="0"/>
            </a:endParaRP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endParaRPr lang="en-US" sz="2000" dirty="0">
              <a:cs typeface="Times New Roman" pitchFamily="18" charset="0"/>
            </a:endParaRP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endParaRPr lang="en-US" sz="20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5" descr="APICanada1July26LG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34432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6" descr="lav-25-dvic371"/>
          <p:cNvPicPr>
            <a:picLocks noGrp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0" y="800100"/>
            <a:ext cx="3771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7" descr="Leo2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62400"/>
            <a:ext cx="328612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3" descr="C:\Documents and Settings\renek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886200"/>
            <a:ext cx="2743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29"/>
          <p:cNvSpPr txBox="1">
            <a:spLocks noChangeArrowheads="1"/>
          </p:cNvSpPr>
          <p:nvPr/>
        </p:nvSpPr>
        <p:spPr bwMode="auto">
          <a:xfrm>
            <a:off x="3552825" y="4924425"/>
            <a:ext cx="26955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CA" sz="3600" b="1">
                <a:solidFill>
                  <a:srgbClr val="CC0000"/>
                </a:solidFill>
              </a:rPr>
              <a:t>Questions?</a:t>
            </a:r>
            <a:endParaRPr lang="en-US" sz="3600" b="1">
              <a:solidFill>
                <a:srgbClr val="CC0000"/>
              </a:solidFill>
            </a:endParaRPr>
          </a:p>
        </p:txBody>
      </p:sp>
      <p:pic>
        <p:nvPicPr>
          <p:cNvPr id="2055" name="Picture 3" descr="800px-FGS_Frankfurt-am-Main-2012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563813"/>
            <a:ext cx="335280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534400" cy="762000"/>
          </a:xfrm>
        </p:spPr>
        <p:txBody>
          <a:bodyPr/>
          <a:lstStyle/>
          <a:p>
            <a:r>
              <a:rPr lang="en-CA" sz="3600" dirty="0"/>
              <a:t>Armoured Vehicles </a:t>
            </a:r>
            <a:r>
              <a:rPr lang="en-CA" sz="3600" dirty="0" smtClean="0"/>
              <a:t>Projects</a:t>
            </a:r>
            <a:endParaRPr lang="en-US" sz="3600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6248400" cy="2976562"/>
          </a:xfrm>
        </p:spPr>
        <p:txBody>
          <a:bodyPr/>
          <a:lstStyle/>
          <a:p>
            <a:pPr marL="187325" indent="-187325"/>
            <a:r>
              <a:rPr lang="fr-CA" sz="1800" b="1" dirty="0"/>
              <a:t>Force </a:t>
            </a:r>
            <a:r>
              <a:rPr lang="fr-CA" sz="1800" b="1" dirty="0" err="1"/>
              <a:t>Mobility</a:t>
            </a:r>
            <a:r>
              <a:rPr lang="fr-CA" sz="1800" b="1" dirty="0"/>
              <a:t> </a:t>
            </a:r>
            <a:r>
              <a:rPr lang="fr-CA" sz="1800" b="1" dirty="0" err="1"/>
              <a:t>Enhancement</a:t>
            </a:r>
            <a:r>
              <a:rPr lang="fr-CA" sz="1800" b="1" dirty="0"/>
              <a:t> Project</a:t>
            </a:r>
            <a:r>
              <a:rPr lang="fr-CA" sz="2000" dirty="0"/>
              <a:t> </a:t>
            </a:r>
          </a:p>
          <a:p>
            <a:pPr marL="187325" indent="-12700">
              <a:buNone/>
            </a:pPr>
            <a:r>
              <a:rPr lang="en-US" sz="1800" dirty="0">
                <a:solidFill>
                  <a:srgbClr val="000000"/>
                </a:solidFill>
              </a:rPr>
              <a:t>Convert up to 18 Leopard 2 A4 </a:t>
            </a:r>
            <a:r>
              <a:rPr lang="en-US" sz="1800" dirty="0" smtClean="0">
                <a:solidFill>
                  <a:srgbClr val="000000"/>
                </a:solidFill>
              </a:rPr>
              <a:t>tank chassis </a:t>
            </a:r>
            <a:r>
              <a:rPr lang="en-US" sz="1800" dirty="0">
                <a:solidFill>
                  <a:srgbClr val="000000"/>
                </a:solidFill>
              </a:rPr>
              <a:t>into</a:t>
            </a:r>
            <a:r>
              <a:rPr lang="en-US" sz="1800" dirty="0">
                <a:latin typeface="Arial Unicode MS" pitchFamily="34" charset="-128"/>
                <a:cs typeface="Times New Roman" charset="0"/>
              </a:rPr>
              <a:t> </a:t>
            </a:r>
            <a:r>
              <a:rPr lang="en-US" sz="1800" dirty="0" err="1">
                <a:cs typeface="Times New Roman" charset="0"/>
              </a:rPr>
              <a:t>Armoured</a:t>
            </a:r>
            <a:r>
              <a:rPr lang="en-US" sz="1800" dirty="0">
                <a:cs typeface="Times New Roman" charset="0"/>
              </a:rPr>
              <a:t> Engineer Vehicles (AEVs).</a:t>
            </a:r>
            <a:r>
              <a:rPr lang="en-US" sz="1800" dirty="0"/>
              <a:t> </a:t>
            </a:r>
          </a:p>
          <a:p>
            <a:pPr marL="187325" indent="-187325"/>
            <a:endParaRPr lang="en-US" sz="1800" dirty="0"/>
          </a:p>
          <a:p>
            <a:pPr marL="187325" indent="-187325"/>
            <a:r>
              <a:rPr lang="en-US" sz="1800" b="1" dirty="0"/>
              <a:t>Light </a:t>
            </a:r>
            <a:r>
              <a:rPr lang="en-US" sz="1800" b="1" dirty="0" err="1"/>
              <a:t>Armoured</a:t>
            </a:r>
            <a:r>
              <a:rPr lang="en-US" sz="1800" b="1" dirty="0"/>
              <a:t> Vehicle (LAV) III Upgrade Project </a:t>
            </a:r>
            <a:r>
              <a:rPr lang="en-US" sz="1800" dirty="0"/>
              <a:t>U</a:t>
            </a:r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pgrade and improve the protection, mobility and firepower effects of 550 in-service LAV III vehicles</a:t>
            </a:r>
          </a:p>
          <a:p>
            <a:pPr marL="187325" indent="-187325">
              <a:buNone/>
            </a:pPr>
            <a:endParaRPr lang="en-US" sz="18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3367088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CA"/>
          </a:p>
        </p:txBody>
      </p:sp>
      <p:pic>
        <p:nvPicPr>
          <p:cNvPr id="180239" name="Picture 15" descr="C:\Documents and Settings\renek\Desktop\3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962400"/>
            <a:ext cx="1981200" cy="1266825"/>
          </a:xfrm>
          <a:prstGeom prst="rect">
            <a:avLst/>
          </a:prstGeom>
          <a:noFill/>
        </p:spPr>
      </p:pic>
      <p:sp>
        <p:nvSpPr>
          <p:cNvPr id="180240" name="Text Box 16"/>
          <p:cNvSpPr txBox="1">
            <a:spLocks noChangeArrowheads="1"/>
          </p:cNvSpPr>
          <p:nvPr/>
        </p:nvSpPr>
        <p:spPr bwMode="auto">
          <a:xfrm>
            <a:off x="457200" y="5153025"/>
            <a:ext cx="6858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In the last five years :</a:t>
            </a:r>
          </a:p>
          <a:p>
            <a:pPr>
              <a:spcBef>
                <a:spcPct val="50000"/>
              </a:spcBef>
            </a:pPr>
            <a:r>
              <a:rPr lang="en-US" i="1" dirty="0"/>
              <a:t>355 contracts per year </a:t>
            </a:r>
          </a:p>
          <a:p>
            <a:pPr>
              <a:spcBef>
                <a:spcPct val="50000"/>
              </a:spcBef>
            </a:pPr>
            <a:r>
              <a:rPr lang="en-US" i="1" dirty="0"/>
              <a:t>Average annual business value : $1.7B</a:t>
            </a:r>
          </a:p>
        </p:txBody>
      </p:sp>
      <p:pic>
        <p:nvPicPr>
          <p:cNvPr id="180241" name="Picture 17" descr="C:\Documents and Settings\renek\Desktop\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3225" y="2209800"/>
            <a:ext cx="2009775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266825"/>
          </a:xfrm>
        </p:spPr>
        <p:txBody>
          <a:bodyPr/>
          <a:lstStyle/>
          <a:p>
            <a:r>
              <a:rPr lang="en-CA" sz="3600" dirty="0"/>
              <a:t>Aerospace </a:t>
            </a:r>
            <a:r>
              <a:rPr lang="en-CA" sz="3600" dirty="0" smtClean="0"/>
              <a:t>Equipment Directorate</a:t>
            </a:r>
            <a:endParaRPr lang="en-US" sz="3600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39837"/>
            <a:ext cx="5867400" cy="3713163"/>
          </a:xfrm>
        </p:spPr>
        <p:txBody>
          <a:bodyPr/>
          <a:lstStyle/>
          <a:p>
            <a:pPr marL="187325" indent="-187325">
              <a:lnSpc>
                <a:spcPct val="140000"/>
              </a:lnSpc>
            </a:pPr>
            <a:r>
              <a:rPr lang="en-US" sz="1800" dirty="0">
                <a:cs typeface="Times New Roman" charset="0"/>
              </a:rPr>
              <a:t>Support contracts for fleet of aircraft (Hercules, Sea King, CF18, Cormorant, Challenger, Aurora and others)</a:t>
            </a:r>
          </a:p>
          <a:p>
            <a:pPr marL="187325" indent="-187325">
              <a:lnSpc>
                <a:spcPct val="115000"/>
              </a:lnSpc>
            </a:pPr>
            <a:r>
              <a:rPr lang="en-US" sz="1800" dirty="0">
                <a:cs typeface="Times New Roman" charset="0"/>
              </a:rPr>
              <a:t>Aircraft </a:t>
            </a:r>
            <a:r>
              <a:rPr lang="fr-CA" sz="1800" dirty="0">
                <a:cs typeface="Times New Roman" charset="0"/>
              </a:rPr>
              <a:t>and </a:t>
            </a:r>
            <a:r>
              <a:rPr lang="fr-CA" sz="1800" dirty="0" smtClean="0">
                <a:cs typeface="Times New Roman" charset="0"/>
              </a:rPr>
              <a:t>aircraft  </a:t>
            </a:r>
            <a:r>
              <a:rPr lang="fr-CA" sz="1800" dirty="0">
                <a:cs typeface="Times New Roman" charset="0"/>
              </a:rPr>
              <a:t>systems</a:t>
            </a:r>
            <a:r>
              <a:rPr lang="fr-CA" sz="1800" dirty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en-US" sz="1800" dirty="0">
                <a:cs typeface="Times New Roman" charset="0"/>
              </a:rPr>
              <a:t>procurement - Civilian and Military</a:t>
            </a:r>
          </a:p>
          <a:p>
            <a:pPr marL="187325" indent="-187325">
              <a:lnSpc>
                <a:spcPct val="115000"/>
              </a:lnSpc>
              <a:buNone/>
            </a:pPr>
            <a:endParaRPr lang="en-US" sz="1800" b="1" dirty="0" smtClean="0">
              <a:cs typeface="Times New Roman" charset="0"/>
            </a:endParaRPr>
          </a:p>
          <a:p>
            <a:pPr marL="187325" indent="-12700">
              <a:lnSpc>
                <a:spcPct val="115000"/>
              </a:lnSpc>
              <a:buNone/>
            </a:pPr>
            <a:r>
              <a:rPr lang="en-US" sz="1800" b="1" dirty="0" smtClean="0">
                <a:cs typeface="Times New Roman" charset="0"/>
              </a:rPr>
              <a:t>North </a:t>
            </a:r>
            <a:r>
              <a:rPr lang="en-US" sz="1800" b="1" dirty="0">
                <a:cs typeface="Times New Roman" charset="0"/>
              </a:rPr>
              <a:t>Warning System</a:t>
            </a:r>
            <a:r>
              <a:rPr lang="en-US" sz="2000" b="1" dirty="0">
                <a:cs typeface="Times New Roman" charset="0"/>
              </a:rPr>
              <a:t> </a:t>
            </a:r>
          </a:p>
          <a:p>
            <a:pPr marL="187325" indent="-187325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Surveillance, identification, control and warning for the aerospace defence of Canada and the United States.</a:t>
            </a:r>
          </a:p>
          <a:p>
            <a:pPr marL="187325" indent="-187325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304800" y="5029200"/>
            <a:ext cx="4800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In the last five years :</a:t>
            </a:r>
          </a:p>
          <a:p>
            <a:pPr>
              <a:spcBef>
                <a:spcPct val="50000"/>
              </a:spcBef>
            </a:pPr>
            <a:r>
              <a:rPr lang="en-US" i="1" dirty="0"/>
              <a:t>1536 contracts per year</a:t>
            </a:r>
          </a:p>
          <a:p>
            <a:pPr>
              <a:spcBef>
                <a:spcPct val="50000"/>
              </a:spcBef>
            </a:pPr>
            <a:r>
              <a:rPr lang="en-US" i="1" dirty="0"/>
              <a:t>Average annual business value : $1B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096963"/>
            <a:ext cx="8229600" cy="884237"/>
          </a:xfrm>
          <a:noFill/>
          <a:ln/>
        </p:spPr>
        <p:txBody>
          <a:bodyPr anchor="b"/>
          <a:lstStyle/>
          <a:p>
            <a:r>
              <a:rPr lang="en-US" sz="3600" dirty="0"/>
              <a:t>Electronics, Munitions and Tactical Systems </a:t>
            </a:r>
            <a:r>
              <a:rPr lang="en-US" sz="3600" dirty="0" smtClean="0"/>
              <a:t>Procurement</a:t>
            </a:r>
            <a:endParaRPr lang="en-US" sz="3600" dirty="0"/>
          </a:p>
        </p:txBody>
      </p:sp>
      <p:pic>
        <p:nvPicPr>
          <p:cNvPr id="189446" name="Picture 6" descr="S:\ACQB\ORG\DMPS\SIDS\Town Hall Meeting\Photos\is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62200"/>
            <a:ext cx="3352800" cy="2128838"/>
          </a:xfrm>
          <a:prstGeom prst="rect">
            <a:avLst/>
          </a:prstGeom>
          <a:noFill/>
        </p:spPr>
      </p:pic>
      <p:sp>
        <p:nvSpPr>
          <p:cNvPr id="1894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4953000" cy="42672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sz="1800" dirty="0" smtClean="0">
                <a:solidFill>
                  <a:schemeClr val="tx2"/>
                </a:solidFill>
              </a:rPr>
              <a:t>Munitions (ammunition and weapons), including laser-guided bombs, torpedoes and rockets</a:t>
            </a:r>
          </a:p>
          <a:p>
            <a:pPr>
              <a:lnSpc>
                <a:spcPct val="150000"/>
              </a:lnSpc>
            </a:pPr>
            <a:r>
              <a:rPr lang="en-CA" sz="1800" dirty="0" smtClean="0">
                <a:solidFill>
                  <a:schemeClr val="tx2"/>
                </a:solidFill>
              </a:rPr>
              <a:t>Defence </a:t>
            </a:r>
            <a:r>
              <a:rPr lang="en-CA" sz="1800" dirty="0">
                <a:solidFill>
                  <a:schemeClr val="tx2"/>
                </a:solidFill>
              </a:rPr>
              <a:t>electronics, </a:t>
            </a:r>
            <a:r>
              <a:rPr lang="en-CA" sz="1800" dirty="0" smtClean="0">
                <a:solidFill>
                  <a:schemeClr val="tx2"/>
                </a:solidFill>
              </a:rPr>
              <a:t>simulation systems, land </a:t>
            </a:r>
            <a:r>
              <a:rPr lang="en-CA" sz="1800" dirty="0">
                <a:solidFill>
                  <a:schemeClr val="tx2"/>
                </a:solidFill>
              </a:rPr>
              <a:t>tactical </a:t>
            </a:r>
            <a:r>
              <a:rPr lang="en-CA" sz="1800" dirty="0" smtClean="0">
                <a:solidFill>
                  <a:schemeClr val="tx2"/>
                </a:solidFill>
              </a:rPr>
              <a:t>command, control and communications systems</a:t>
            </a:r>
          </a:p>
          <a:p>
            <a:pPr>
              <a:lnSpc>
                <a:spcPct val="150000"/>
              </a:lnSpc>
            </a:pPr>
            <a:r>
              <a:rPr lang="en-CA" sz="1800" dirty="0" smtClean="0">
                <a:solidFill>
                  <a:schemeClr val="tx2"/>
                </a:solidFill>
              </a:rPr>
              <a:t>Land  intelligence, surveillance, target acquisition and reconnaissance systems including radars and UAVs</a:t>
            </a:r>
            <a:endParaRPr lang="en-CA" sz="1800" b="1" dirty="0">
              <a:solidFill>
                <a:schemeClr val="tx2"/>
              </a:solidFill>
            </a:endParaRP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5334000" y="4800600"/>
            <a:ext cx="2514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In the last five years :</a:t>
            </a:r>
          </a:p>
          <a:p>
            <a:pPr>
              <a:spcBef>
                <a:spcPct val="50000"/>
              </a:spcBef>
            </a:pPr>
            <a:r>
              <a:rPr lang="en-US" i="1"/>
              <a:t>1022 contracts per year</a:t>
            </a:r>
          </a:p>
          <a:p>
            <a:pPr>
              <a:spcBef>
                <a:spcPct val="50000"/>
              </a:spcBef>
            </a:pPr>
            <a:r>
              <a:rPr lang="en-US" i="1"/>
              <a:t>Average annual business value : $1.5B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885825"/>
          </a:xfrm>
        </p:spPr>
        <p:txBody>
          <a:bodyPr/>
          <a:lstStyle/>
          <a:p>
            <a:r>
              <a:rPr lang="en-CA" sz="3600" b="1" dirty="0"/>
              <a:t>Major Projects - Land</a:t>
            </a:r>
            <a:endParaRPr lang="en-US" sz="3600" b="1" dirty="0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304800" y="1905000"/>
            <a:ext cx="487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CA" sz="1800" b="1" dirty="0"/>
              <a:t> MSVS (Medium Support Vehicle System)  </a:t>
            </a:r>
            <a:r>
              <a:rPr lang="en-CA" sz="1800" dirty="0"/>
              <a:t>Procurement of new medium-sized logistics trucks for the Canadian Forces (</a:t>
            </a:r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$1.58 B</a:t>
            </a:r>
            <a:r>
              <a:rPr lang="en-CA" sz="1800" dirty="0"/>
              <a:t>)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endParaRPr lang="en-CA" sz="1800" dirty="0"/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CA" sz="1800" b="1" dirty="0"/>
              <a:t> TAPV (Tactical Armoured Patrol Vehicle)  </a:t>
            </a:r>
            <a:r>
              <a:rPr lang="en-CA" sz="1800" dirty="0"/>
              <a:t>Acquisition of 500 well-protected and mobile, armoured wheeled combat vehicles ($900M)</a:t>
            </a:r>
            <a:endParaRPr lang="en-CA" sz="1800" b="1" dirty="0"/>
          </a:p>
          <a:p>
            <a:pPr eaLnBrk="0" hangingPunct="0">
              <a:lnSpc>
                <a:spcPct val="90000"/>
              </a:lnSpc>
              <a:buFontTx/>
              <a:buChar char="•"/>
            </a:pPr>
            <a:endParaRPr lang="en-CA" sz="1800" b="1" dirty="0"/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CA" sz="1800" b="1" dirty="0"/>
              <a:t> CCV (Close Combat Vehicle) </a:t>
            </a:r>
          </a:p>
          <a:p>
            <a:pPr eaLnBrk="0" hangingPunct="0">
              <a:lnSpc>
                <a:spcPct val="90000"/>
              </a:lnSpc>
            </a:pPr>
            <a:r>
              <a:rPr lang="en-CA" sz="1800" dirty="0"/>
              <a:t>Acquisition of 108 new, highly-protected and mobile fleet of armoured fighting vehicles for use in medium to high threat operations. (</a:t>
            </a:r>
            <a:r>
              <a:rPr lang="en-CA" sz="1800" dirty="0">
                <a:cs typeface="Times New Roman" charset="0"/>
              </a:rPr>
              <a:t>$3.6B</a:t>
            </a:r>
            <a:r>
              <a:rPr lang="en-CA" sz="1800" dirty="0"/>
              <a:t>)</a:t>
            </a:r>
          </a:p>
          <a:p>
            <a:pPr eaLnBrk="0" hangingPunct="0">
              <a:lnSpc>
                <a:spcPct val="90000"/>
              </a:lnSpc>
            </a:pPr>
            <a:endParaRPr lang="en-CA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85825"/>
          </a:xfrm>
        </p:spPr>
        <p:txBody>
          <a:bodyPr/>
          <a:lstStyle/>
          <a:p>
            <a:r>
              <a:rPr lang="en-CA" dirty="0"/>
              <a:t>Major Projects - Air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marL="174625" indent="-174625" eaLnBrk="1" hangingPunct="1">
              <a:lnSpc>
                <a:spcPct val="90000"/>
              </a:lnSpc>
              <a:spcBef>
                <a:spcPct val="0"/>
              </a:spcBef>
            </a:pPr>
            <a:r>
              <a:rPr lang="en-CA" sz="1800" b="1" dirty="0" smtClean="0"/>
              <a:t>Maritime Helicopter Project </a:t>
            </a:r>
          </a:p>
          <a:p>
            <a:pPr marL="174625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CA" sz="1800" dirty="0" smtClean="0"/>
              <a:t>Acquisition of 28 fully integrated helicopters CH-148 Cyclone from Sikorsky and In-service support to 2028 ($5.3B)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endParaRPr lang="en-CA" sz="1800" b="1" dirty="0" smtClean="0"/>
          </a:p>
          <a:p>
            <a:pPr marL="174625" indent="-174625" eaLnBrk="1" hangingPunct="1">
              <a:lnSpc>
                <a:spcPct val="90000"/>
              </a:lnSpc>
              <a:spcBef>
                <a:spcPct val="0"/>
              </a:spcBef>
            </a:pPr>
            <a:r>
              <a:rPr lang="en-CA" sz="1800" b="1" dirty="0" smtClean="0"/>
              <a:t>Medium-to Heavy-Lift Helicopter Project</a:t>
            </a:r>
          </a:p>
          <a:p>
            <a:pPr marL="174625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CA" sz="1800" dirty="0" smtClean="0">
                <a:cs typeface="Times New Roman" charset="0"/>
              </a:rPr>
              <a:t>Acquisition of 15 MHLH aircraft (Chinook </a:t>
            </a:r>
            <a:br>
              <a:rPr lang="en-CA" sz="1800" dirty="0" smtClean="0">
                <a:cs typeface="Times New Roman" charset="0"/>
              </a:rPr>
            </a:br>
            <a:r>
              <a:rPr lang="en-CA" sz="1800" dirty="0" smtClean="0">
                <a:cs typeface="Times New Roman" charset="0"/>
              </a:rPr>
              <a:t>CH-147 “F” model) from Boeing and </a:t>
            </a:r>
            <a:r>
              <a:rPr lang="en-US" sz="1800" dirty="0" smtClean="0">
                <a:cs typeface="Times New Roman" charset="0"/>
              </a:rPr>
              <a:t>In-Service </a:t>
            </a:r>
          </a:p>
          <a:p>
            <a:pPr marL="174625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800" dirty="0" smtClean="0">
                <a:cs typeface="Times New Roman" charset="0"/>
              </a:rPr>
              <a:t>Support (ISS) for 20 years </a:t>
            </a:r>
            <a:r>
              <a:rPr lang="en-CA" sz="1800" dirty="0" smtClean="0">
                <a:cs typeface="Times New Roman" charset="0"/>
              </a:rPr>
              <a:t>(project </a:t>
            </a:r>
            <a:r>
              <a:rPr lang="en-US" sz="1800" dirty="0" smtClean="0">
                <a:cs typeface="Times New Roman" charset="0"/>
              </a:rPr>
              <a:t>value $4.7 B)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endParaRPr lang="en-US" sz="1800" dirty="0" smtClean="0">
              <a:cs typeface="Times New Roman" charset="0"/>
            </a:endParaRPr>
          </a:p>
          <a:p>
            <a:pPr marL="174625" indent="-174625" eaLnBrk="1" hangingPunct="1">
              <a:lnSpc>
                <a:spcPct val="90000"/>
              </a:lnSpc>
              <a:spcBef>
                <a:spcPct val="0"/>
              </a:spcBef>
            </a:pPr>
            <a:r>
              <a:rPr lang="en-CA" sz="1800" b="1" dirty="0" smtClean="0">
                <a:cs typeface="Times New Roman" charset="0"/>
              </a:rPr>
              <a:t>Tactical and operational training systems</a:t>
            </a:r>
          </a:p>
          <a:p>
            <a:pPr marL="174625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CA" sz="1800" dirty="0" smtClean="0">
                <a:cs typeface="Times New Roman" charset="0"/>
              </a:rPr>
              <a:t>Procure, and maintain for 20 years, courseware and training devices </a:t>
            </a:r>
          </a:p>
          <a:p>
            <a:pPr marL="174625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CA" sz="1800" dirty="0" smtClean="0">
                <a:cs typeface="Times New Roman" charset="0"/>
              </a:rPr>
              <a:t>for the aircrew operational training capability in support of the CC-130J  </a:t>
            </a:r>
            <a:br>
              <a:rPr lang="en-CA" sz="1800" dirty="0" smtClean="0">
                <a:cs typeface="Times New Roman" charset="0"/>
              </a:rPr>
            </a:br>
            <a:r>
              <a:rPr lang="en-CA" sz="1800" dirty="0" smtClean="0">
                <a:cs typeface="Times New Roman" charset="0"/>
              </a:rPr>
              <a:t>and CH-147F fleets ($600M)</a:t>
            </a:r>
          </a:p>
          <a:p>
            <a:pPr marL="174625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CA" sz="1800" dirty="0" smtClean="0">
              <a:cs typeface="Times New Roman" charset="0"/>
            </a:endParaRPr>
          </a:p>
          <a:p>
            <a:pPr marL="180000" indent="-174625">
              <a:spcBef>
                <a:spcPts val="0"/>
              </a:spcBef>
            </a:pPr>
            <a:r>
              <a:rPr lang="en-CA" sz="1800" b="1" dirty="0" smtClean="0">
                <a:cs typeface="Arial" charset="0"/>
              </a:rPr>
              <a:t>Airlift Capability Project - Tactical (ACP-T)</a:t>
            </a:r>
            <a:endParaRPr lang="en-CA" sz="1800" b="1" dirty="0" smtClean="0"/>
          </a:p>
          <a:p>
            <a:pPr marL="180000" indent="-174625">
              <a:spcBef>
                <a:spcPts val="0"/>
              </a:spcBef>
              <a:buNone/>
            </a:pPr>
            <a:r>
              <a:rPr lang="en-CA" sz="1800" b="1" dirty="0" smtClean="0">
                <a:cs typeface="Arial" charset="0"/>
              </a:rPr>
              <a:t>	</a:t>
            </a:r>
            <a:r>
              <a:rPr lang="en-CA" sz="1800" dirty="0" smtClean="0">
                <a:cs typeface="Arial" charset="0"/>
              </a:rPr>
              <a:t>Acquisition of 17 Hercules C-130J from Lockheed Martin </a:t>
            </a:r>
            <a:r>
              <a:rPr lang="en-CA" sz="1800" dirty="0" smtClean="0">
                <a:cs typeface="Times New Roman" pitchFamily="18" charset="0"/>
              </a:rPr>
              <a:t>and 20-year ISS</a:t>
            </a:r>
            <a:endParaRPr lang="en-CA" sz="1800" dirty="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endParaRPr lang="en-CA" sz="1800" b="1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CA" sz="1800" dirty="0">
              <a:solidFill>
                <a:srgbClr val="000000"/>
              </a:solidFill>
              <a:cs typeface="Times New Roman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763000" cy="990600"/>
          </a:xfrm>
        </p:spPr>
        <p:txBody>
          <a:bodyPr/>
          <a:lstStyle/>
          <a:p>
            <a:r>
              <a:rPr lang="en-CA" sz="3600" dirty="0"/>
              <a:t>Fixed-Wing Search and Rescue Aircraft Replacemen</a:t>
            </a:r>
            <a:r>
              <a:rPr lang="en-CA" sz="3600" b="1" dirty="0"/>
              <a:t>t 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marL="187325" indent="-187325">
              <a:lnSpc>
                <a:spcPct val="90000"/>
              </a:lnSpc>
            </a:pPr>
            <a:endParaRPr lang="en-CA" sz="1800" dirty="0" smtClean="0">
              <a:cs typeface="Times New Roman" charset="0"/>
            </a:endParaRPr>
          </a:p>
          <a:p>
            <a:pPr marL="187325" indent="-187325">
              <a:lnSpc>
                <a:spcPct val="90000"/>
              </a:lnSpc>
            </a:pPr>
            <a:r>
              <a:rPr lang="en-CA" sz="1800" dirty="0" smtClean="0">
                <a:cs typeface="Times New Roman" charset="0"/>
              </a:rPr>
              <a:t>Replacement </a:t>
            </a:r>
            <a:r>
              <a:rPr lang="en-CA" sz="1800" dirty="0">
                <a:cs typeface="Times New Roman" charset="0"/>
              </a:rPr>
              <a:t>of current FWSAR aircraft.</a:t>
            </a:r>
            <a:r>
              <a:rPr lang="en-US" sz="1800" dirty="0">
                <a:cs typeface="Times New Roman" charset="0"/>
              </a:rPr>
              <a:t> </a:t>
            </a:r>
          </a:p>
          <a:p>
            <a:pPr marL="187325" indent="-187325">
              <a:lnSpc>
                <a:spcPct val="90000"/>
              </a:lnSpc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187325" indent="-187325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The </a:t>
            </a:r>
            <a:r>
              <a:rPr lang="en-US" sz="1800" dirty="0">
                <a:solidFill>
                  <a:srgbClr val="000000"/>
                </a:solidFill>
              </a:rPr>
              <a:t>FWSAR project is in Definition Phase 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187325" indent="-187325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(</a:t>
            </a:r>
            <a:r>
              <a:rPr lang="en-US" sz="1800" dirty="0">
                <a:solidFill>
                  <a:srgbClr val="000000"/>
                </a:solidFill>
              </a:rPr>
              <a:t>Development of RFP).</a:t>
            </a:r>
          </a:p>
          <a:p>
            <a:pPr marL="187325" indent="-187325">
              <a:lnSpc>
                <a:spcPct val="90000"/>
              </a:lnSpc>
            </a:pPr>
            <a:endParaRPr lang="en-US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87325" indent="-187325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Active </a:t>
            </a:r>
            <a:r>
              <a:rPr lang="en-US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engagement with industry </a:t>
            </a:r>
            <a:endParaRPr lang="en-US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87325" indent="-187325">
              <a:lnSpc>
                <a:spcPct val="90000"/>
              </a:lnSpc>
            </a:pPr>
            <a:endParaRPr lang="en-US" sz="1800" dirty="0" smtClean="0">
              <a:solidFill>
                <a:srgbClr val="000000"/>
              </a:solidFill>
              <a:cs typeface="Times New Roman" charset="0"/>
            </a:endParaRPr>
          </a:p>
          <a:p>
            <a:pPr marL="187325" indent="-187325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cs typeface="Times New Roman" charset="0"/>
              </a:rPr>
              <a:t>A </a:t>
            </a:r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draft RFP is expected to be released in </a:t>
            </a:r>
            <a:r>
              <a:rPr lang="en-US" sz="1800" dirty="0" smtClean="0">
                <a:solidFill>
                  <a:srgbClr val="000000"/>
                </a:solidFill>
                <a:cs typeface="Times New Roman" charset="0"/>
              </a:rPr>
              <a:t>late summer </a:t>
            </a:r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2013, with the final RFP to be released in early 2014. </a:t>
            </a:r>
            <a:endParaRPr lang="fr-CA" sz="1800" dirty="0">
              <a:solidFill>
                <a:srgbClr val="000000"/>
              </a:solidFill>
              <a:cs typeface="Times New Roman" charset="0"/>
            </a:endParaRPr>
          </a:p>
          <a:p>
            <a:pPr marL="187325" indent="-187325">
              <a:lnSpc>
                <a:spcPct val="90000"/>
              </a:lnSpc>
            </a:pPr>
            <a:endParaRPr lang="fr-CA" sz="1800" dirty="0" smtClean="0">
              <a:solidFill>
                <a:srgbClr val="000000"/>
              </a:solidFill>
              <a:cs typeface="Times New Roman" charset="0"/>
            </a:endParaRPr>
          </a:p>
          <a:p>
            <a:pPr marL="187325" indent="-187325">
              <a:lnSpc>
                <a:spcPct val="90000"/>
              </a:lnSpc>
            </a:pPr>
            <a:r>
              <a:rPr lang="fr-CA" sz="1800" dirty="0" smtClean="0">
                <a:solidFill>
                  <a:srgbClr val="000000"/>
                </a:solidFill>
                <a:cs typeface="Times New Roman" charset="0"/>
              </a:rPr>
              <a:t>Estimated </a:t>
            </a:r>
            <a:r>
              <a:rPr lang="fr-CA" sz="1800" dirty="0">
                <a:solidFill>
                  <a:srgbClr val="000000"/>
                </a:solidFill>
                <a:cs typeface="Times New Roman" charset="0"/>
              </a:rPr>
              <a:t>value: </a:t>
            </a:r>
            <a:r>
              <a:rPr lang="en-CA" sz="1800" dirty="0">
                <a:solidFill>
                  <a:srgbClr val="000000"/>
                </a:solidFill>
                <a:cs typeface="Times New Roman" charset="0"/>
              </a:rPr>
              <a:t>$3.8B for acquisition and In-service Support for period </a:t>
            </a:r>
            <a:r>
              <a:rPr lang="en-CA" sz="1800" dirty="0" smtClean="0">
                <a:solidFill>
                  <a:srgbClr val="000000"/>
                </a:solidFill>
                <a:cs typeface="Times New Roman" charset="0"/>
              </a:rPr>
              <a:t>of </a:t>
            </a:r>
            <a:r>
              <a:rPr lang="en-CA" sz="1800" dirty="0">
                <a:solidFill>
                  <a:srgbClr val="000000"/>
                </a:solidFill>
                <a:cs typeface="Times New Roman" charset="0"/>
              </a:rPr>
              <a:t>20years</a:t>
            </a:r>
          </a:p>
          <a:p>
            <a:pPr marL="187325" indent="-187325">
              <a:lnSpc>
                <a:spcPct val="90000"/>
              </a:lnSpc>
              <a:buNone/>
            </a:pPr>
            <a:endParaRPr lang="fr-CA" sz="1800" dirty="0">
              <a:solidFill>
                <a:srgbClr val="000000"/>
              </a:solidFill>
              <a:cs typeface="Times New Roman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CCG </a:t>
            </a:r>
            <a:r>
              <a:rPr lang="fr-CA" dirty="0" err="1" smtClean="0"/>
              <a:t>Helicopter</a:t>
            </a:r>
            <a:r>
              <a:rPr lang="fr-CA" dirty="0" smtClean="0"/>
              <a:t> Replacement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1800" dirty="0" smtClean="0">
                <a:latin typeface="+mj-lt"/>
              </a:rPr>
              <a:t>12 to 20 light lift </a:t>
            </a:r>
            <a:r>
              <a:rPr lang="fr-CA" sz="1800" dirty="0" err="1" smtClean="0">
                <a:latin typeface="+mj-lt"/>
              </a:rPr>
              <a:t>helicopters</a:t>
            </a:r>
            <a:r>
              <a:rPr lang="fr-CA" sz="1800" dirty="0" smtClean="0">
                <a:latin typeface="+mj-lt"/>
              </a:rPr>
              <a:t> 	</a:t>
            </a:r>
          </a:p>
          <a:p>
            <a:r>
              <a:rPr lang="fr-CA" sz="1800" dirty="0" smtClean="0">
                <a:latin typeface="+mj-lt"/>
              </a:rPr>
              <a:t>4 to 8 medium lift </a:t>
            </a:r>
            <a:r>
              <a:rPr lang="fr-CA" sz="1800" dirty="0" err="1" smtClean="0">
                <a:latin typeface="+mj-lt"/>
              </a:rPr>
              <a:t>helicopters</a:t>
            </a:r>
            <a:r>
              <a:rPr lang="fr-CA" sz="1800" dirty="0" smtClean="0">
                <a:latin typeface="+mj-lt"/>
              </a:rPr>
              <a:t>	</a:t>
            </a:r>
          </a:p>
          <a:p>
            <a:r>
              <a:rPr lang="fr-CA" sz="1800" dirty="0" smtClean="0">
                <a:latin typeface="+mj-lt"/>
              </a:rPr>
              <a:t>2 polar </a:t>
            </a:r>
            <a:r>
              <a:rPr lang="fr-CA" sz="1800" dirty="0" err="1" smtClean="0">
                <a:latin typeface="+mj-lt"/>
              </a:rPr>
              <a:t>helicopters</a:t>
            </a:r>
            <a:r>
              <a:rPr lang="fr-CA" sz="1800" dirty="0" smtClean="0">
                <a:latin typeface="+mj-lt"/>
              </a:rPr>
              <a:t>	</a:t>
            </a:r>
          </a:p>
          <a:p>
            <a:r>
              <a:rPr lang="fr-CA" sz="1800" dirty="0" err="1" smtClean="0">
                <a:latin typeface="+mj-lt"/>
              </a:rPr>
              <a:t>Simulators</a:t>
            </a:r>
            <a:endParaRPr lang="fr-CA" sz="1800" dirty="0" smtClean="0">
              <a:latin typeface="+mj-lt"/>
            </a:endParaRPr>
          </a:p>
          <a:p>
            <a:r>
              <a:rPr lang="en-US" sz="1800" kern="1200" dirty="0" smtClean="0">
                <a:latin typeface="+mj-lt"/>
              </a:rPr>
              <a:t>Project Value: $483 M </a:t>
            </a:r>
          </a:p>
          <a:p>
            <a:r>
              <a:rPr lang="en-US" sz="1800" kern="1200" dirty="0" smtClean="0">
                <a:latin typeface="+mj-lt"/>
              </a:rPr>
              <a:t>Smart Procurement (</a:t>
            </a:r>
            <a:r>
              <a:rPr lang="en-CA" sz="1800" kern="1200" dirty="0" smtClean="0">
                <a:latin typeface="+mj-lt"/>
              </a:rPr>
              <a:t>including industry engagement, governance and third party involvement </a:t>
            </a:r>
            <a:endParaRPr lang="en-US" sz="1800" kern="1200" dirty="0" smtClean="0">
              <a:latin typeface="+mj-lt"/>
            </a:endParaRPr>
          </a:p>
          <a:p>
            <a:endParaRPr lang="fr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Designs\PWGSC Deck - English - Oct 07.pot</Template>
  <TotalTime>5427</TotalTime>
  <Words>1414</Words>
  <Application>Microsoft Office PowerPoint</Application>
  <PresentationFormat>On-screen Show (4:3)</PresentationFormat>
  <Paragraphs>234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1_Default Design</vt:lpstr>
      <vt:lpstr>Default Design</vt:lpstr>
      <vt:lpstr>PowerPoint Presentation</vt:lpstr>
      <vt:lpstr>Overview</vt:lpstr>
      <vt:lpstr>Armoured Vehicles Projects</vt:lpstr>
      <vt:lpstr>Aerospace Equipment Directorate</vt:lpstr>
      <vt:lpstr>Electronics, Munitions and Tactical Systems Procurement</vt:lpstr>
      <vt:lpstr>Major Projects - Land</vt:lpstr>
      <vt:lpstr>Major Projects - Air</vt:lpstr>
      <vt:lpstr>Fixed-Wing Search and Rescue Aircraft Replacement </vt:lpstr>
      <vt:lpstr>CCG Helicopter Replacement</vt:lpstr>
      <vt:lpstr>North Warning System</vt:lpstr>
      <vt:lpstr>Integrated Soldier System Project</vt:lpstr>
      <vt:lpstr>Marine Sector</vt:lpstr>
      <vt:lpstr>Halifax Class Modernization/ Frigate Life Extension (FELEX)</vt:lpstr>
      <vt:lpstr>Canadian Surface Combatant</vt:lpstr>
      <vt:lpstr>Arctic/Offshore Patrol Ship (AOPS)</vt:lpstr>
      <vt:lpstr>Joint Support Ship (JSS)</vt:lpstr>
      <vt:lpstr>Mid-Shore Patrol Vessel (MSPV)</vt:lpstr>
      <vt:lpstr>Offshore Fisheries Science Vessel</vt:lpstr>
      <vt:lpstr>Polar Icebreaker</vt:lpstr>
      <vt:lpstr>Marine Systems</vt:lpstr>
      <vt:lpstr>Victoria In-Service Support Contract</vt:lpstr>
      <vt:lpstr>PowerPoint Presentation</vt:lpstr>
    </vt:vector>
  </TitlesOfParts>
  <Company>PWGSC/TPSGC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PWGSC-TPSGC</dc:creator>
  <cp:lastModifiedBy>Wayne Hendry</cp:lastModifiedBy>
  <cp:revision>557</cp:revision>
  <dcterms:created xsi:type="dcterms:W3CDTF">2006-07-04T15:40:45Z</dcterms:created>
  <dcterms:modified xsi:type="dcterms:W3CDTF">2013-07-15T17:56:10Z</dcterms:modified>
</cp:coreProperties>
</file>