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4" r:id="rId2"/>
    <p:sldId id="357" r:id="rId3"/>
    <p:sldId id="284" r:id="rId4"/>
    <p:sldId id="355" r:id="rId5"/>
    <p:sldId id="360" r:id="rId6"/>
    <p:sldId id="358" r:id="rId7"/>
    <p:sldId id="352" r:id="rId8"/>
    <p:sldId id="291" r:id="rId9"/>
    <p:sldId id="292" r:id="rId10"/>
    <p:sldId id="293" r:id="rId11"/>
    <p:sldId id="298" r:id="rId12"/>
    <p:sldId id="359" r:id="rId13"/>
    <p:sldId id="309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BA24"/>
    <a:srgbClr val="FFC000"/>
    <a:srgbClr val="FFFF99"/>
    <a:srgbClr val="DFFFFF"/>
    <a:srgbClr val="5B1A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70855" autoAdjust="0"/>
  </p:normalViewPr>
  <p:slideViewPr>
    <p:cSldViewPr>
      <p:cViewPr>
        <p:scale>
          <a:sx n="80" d="100"/>
          <a:sy n="80" d="100"/>
        </p:scale>
        <p:origin x="-168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72" y="-96"/>
      </p:cViewPr>
      <p:guideLst>
        <p:guide orient="horz" pos="292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826" tIns="53913" rIns="107826" bIns="5391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826" tIns="53913" rIns="107826" bIns="53913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FD58D517-1930-49C4-ABB1-E93F66EA2398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826" tIns="53913" rIns="107826" bIns="53913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826" tIns="53913" rIns="107826" bIns="53913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7ECC6F82-BA62-41CB-BEE8-496C166D3C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826" tIns="53913" rIns="107826" bIns="5391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826" tIns="53913" rIns="107826" bIns="53913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826" tIns="53913" rIns="107826" bIns="53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826" tIns="53913" rIns="107826" bIns="53913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826" tIns="53913" rIns="107826" bIns="53913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EE502ABB-5A6E-4406-B47D-2A2DD7B133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endParaRPr lang="fr-F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sz="1200" kern="1200" dirty="0" smtClean="0">
              <a:solidFill>
                <a:schemeClr val="tx1"/>
              </a:solidFill>
              <a:latin typeface="Times New Roman" charset="0"/>
              <a:ea typeface="MS PGothic" pitchFamily="34" charset="-128"/>
              <a:cs typeface="+mn-cs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BBE90E-77A7-476C-A966-B0DEEBA2BDEA}" type="slidenum">
              <a:rPr lang="en-US" smtClean="0">
                <a:latin typeface="Times New Roman" pitchFamily="18" charset="0"/>
                <a:ea typeface="MS PGothic" pitchFamily="34" charset="-128"/>
              </a:rPr>
              <a:pPr/>
              <a:t>11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502ABB-5A6E-4406-B47D-2A2DD7B1335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None/>
            </a:pPr>
            <a:endParaRPr lang="en-CA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502ABB-5A6E-4406-B47D-2A2DD7B1335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CA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53BD8-0E11-4E0C-B237-B9EEA4A59E9C}" type="slidenum">
              <a:rPr lang="en-CA" smtClean="0">
                <a:latin typeface="Times New Roman" pitchFamily="18" charset="0"/>
                <a:ea typeface="MS PGothic" pitchFamily="34" charset="-128"/>
              </a:rPr>
              <a:pPr/>
              <a:t>4</a:t>
            </a:fld>
            <a:endParaRPr lang="en-CA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z="1200" kern="1200" dirty="0" smtClean="0">
              <a:solidFill>
                <a:schemeClr val="tx1"/>
              </a:solidFill>
              <a:latin typeface="Times New Roman" charset="0"/>
              <a:ea typeface="MS PGothic" pitchFamily="34" charset="-128"/>
              <a:cs typeface="+mn-cs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28E350-8A66-4F60-8969-51518ED44B69}" type="slidenum">
              <a:rPr lang="en-US" smtClean="0">
                <a:latin typeface="Times New Roman" pitchFamily="18" charset="0"/>
                <a:ea typeface="MS PGothic" pitchFamily="34" charset="-128"/>
              </a:rPr>
              <a:pPr/>
              <a:t>6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9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Times New Roman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sz="1200" kern="1200" dirty="0" smtClean="0">
              <a:solidFill>
                <a:schemeClr val="tx1"/>
              </a:solidFill>
              <a:latin typeface="Times New Roman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z="1200" kern="1200" dirty="0" smtClean="0">
              <a:solidFill>
                <a:schemeClr val="tx1"/>
              </a:solidFill>
              <a:latin typeface="Times New Roman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0" descr="S:\rps\stratman\MM_Working_Files\rebranding\powerpoint\english\png\eng_powerpoint_top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525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WGSC_PPT_footer_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21388"/>
            <a:ext cx="91440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59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9989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9989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99898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62907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62907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08720"/>
            <a:ext cx="7772400" cy="8438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3"/>
            <a:ext cx="5111750" cy="52565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124" name="Picture 11" descr="S:\rps\stratman\MM_Working_Files\rebranding\powerpoint\english\png\powerpoint_top_2ndpage.png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136525"/>
            <a:ext cx="9144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PWGSC_PPT_footer_E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86463"/>
            <a:ext cx="91440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8347075" y="5786438"/>
            <a:ext cx="360363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118F700-8094-4DBC-A811-09ABF1E6B96C}" type="slidenum">
              <a:rPr lang="en-CA" sz="1000" b="1">
                <a:solidFill>
                  <a:srgbClr val="5B1A51"/>
                </a:solidFill>
                <a:latin typeface="Arial" charset="0"/>
                <a:ea typeface="ＭＳ Ｐゴシック" pitchFamily="-107" charset="-128"/>
                <a:cs typeface="Arial" charset="0"/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5B1A51"/>
              </a:solidFill>
              <a:latin typeface="Arial" charset="0"/>
              <a:ea typeface="ＭＳ Ｐゴシック" pitchFamily="-107" charset="-128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Red puzzle solutio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4149725"/>
            <a:ext cx="20161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Title 12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848600" cy="1584176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>Smart Procurement Initiative</a:t>
            </a:r>
            <a:br>
              <a:rPr lang="en-US" sz="3200" b="1" dirty="0" smtClean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/>
            </a:r>
            <a:br>
              <a:rPr lang="en-US" sz="3200" b="1" dirty="0" smtClean="0">
                <a:latin typeface="Arial" charset="0"/>
                <a:cs typeface="Arial" charset="0"/>
              </a:rPr>
            </a:br>
            <a:r>
              <a:rPr lang="en-US" sz="2400" b="1" dirty="0" smtClean="0">
                <a:latin typeface="Arial" charset="0"/>
                <a:cs typeface="Arial" charset="0"/>
              </a:rPr>
              <a:t>Presentation to the Supplier Advisory Committee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1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611560" y="4077072"/>
            <a:ext cx="5392216" cy="146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Vicki</a:t>
            </a: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Ghadban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Director General,</a:t>
            </a:r>
            <a:r>
              <a:rPr kumimoji="0" lang="en-CA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Business Management Sector and Acquisitions Program Transformation Office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600" kern="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Acquisitions Branch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600" kern="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Public Works and Government Services Canada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CA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CA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June 19, 2013</a:t>
            </a:r>
            <a:endParaRPr kumimoji="0" lang="en-CA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group of peopl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1989138"/>
            <a:ext cx="3348037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684213" y="1052513"/>
            <a:ext cx="7772400" cy="998537"/>
          </a:xfrm>
        </p:spPr>
        <p:txBody>
          <a:bodyPr/>
          <a:lstStyle/>
          <a:p>
            <a:r>
              <a:rPr lang="en-CA" sz="2800" smtClean="0">
                <a:latin typeface="Arial" charset="0"/>
                <a:cs typeface="Arial" charset="0"/>
              </a:rPr>
              <a:t/>
            </a:r>
            <a:br>
              <a:rPr lang="en-CA" sz="2800" smtClean="0">
                <a:latin typeface="Arial" charset="0"/>
                <a:cs typeface="Arial" charset="0"/>
              </a:rPr>
            </a:br>
            <a:r>
              <a:rPr lang="en-CA" smtClean="0">
                <a:latin typeface="Arial" charset="0"/>
                <a:cs typeface="Arial" charset="0"/>
              </a:rPr>
              <a:t>Benefits for Canadians</a:t>
            </a:r>
            <a:br>
              <a:rPr lang="en-CA" smtClean="0">
                <a:latin typeface="Arial" charset="0"/>
                <a:cs typeface="Arial" charset="0"/>
              </a:rPr>
            </a:br>
            <a:endParaRPr lang="en-CA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11188" y="2060575"/>
            <a:ext cx="5789612" cy="5400675"/>
          </a:xfrm>
        </p:spPr>
        <p:txBody>
          <a:bodyPr/>
          <a:lstStyle/>
          <a:p>
            <a:r>
              <a:rPr lang="en-US" sz="2000" dirty="0" smtClean="0">
                <a:latin typeface="Arial" charset="0"/>
                <a:cs typeface="Arial" charset="0"/>
              </a:rPr>
              <a:t>Canadian economic growth 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Job creation</a:t>
            </a:r>
            <a:endParaRPr lang="en-CA" sz="2000" dirty="0" smtClean="0">
              <a:latin typeface="Arial" charset="0"/>
              <a:cs typeface="Arial" charset="0"/>
            </a:endParaRPr>
          </a:p>
          <a:p>
            <a:r>
              <a:rPr lang="en-US" sz="2000" dirty="0" smtClean="0">
                <a:latin typeface="Arial" charset="0"/>
                <a:cs typeface="Arial" charset="0"/>
              </a:rPr>
              <a:t>Global competitiveness, innovation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Industrial and regional benefits</a:t>
            </a:r>
            <a:endParaRPr lang="en-CA" sz="2000" dirty="0" smtClean="0">
              <a:latin typeface="Arial" charset="0"/>
              <a:cs typeface="Arial" charset="0"/>
            </a:endParaRPr>
          </a:p>
          <a:p>
            <a:r>
              <a:rPr lang="en-US" sz="2000" dirty="0" smtClean="0">
                <a:latin typeface="Arial" charset="0"/>
                <a:cs typeface="Arial" charset="0"/>
              </a:rPr>
              <a:t>Green procurement and sustainable development</a:t>
            </a:r>
            <a:endParaRPr lang="en-CA" sz="2000" dirty="0" smtClean="0">
              <a:latin typeface="Arial" charset="0"/>
              <a:cs typeface="Arial" charset="0"/>
            </a:endParaRPr>
          </a:p>
          <a:p>
            <a:r>
              <a:rPr lang="en-US" sz="2000" dirty="0" smtClean="0">
                <a:latin typeface="Arial" charset="0"/>
                <a:cs typeface="Arial" charset="0"/>
              </a:rPr>
              <a:t>Opportunities for Small and Medium Enterprises, Aboriginals 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Stewardship</a:t>
            </a:r>
            <a:endParaRPr lang="en-CA" sz="2000" dirty="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endParaRPr lang="en-CA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en-CA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438400" y="914400"/>
            <a:ext cx="3962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latin typeface="Arial" charset="0"/>
                <a:cs typeface="Arial" charset="0"/>
              </a:rPr>
              <a:t>Client Service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683568" y="1628800"/>
            <a:ext cx="77768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Smart Procurement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about </a:t>
            </a:r>
            <a:r>
              <a:rPr lang="en-US" dirty="0">
                <a:latin typeface="Arial" pitchFamily="34" charset="0"/>
                <a:cs typeface="Arial" pitchFamily="34" charset="0"/>
              </a:rPr>
              <a:t>improving client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service by: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Building on industry and public sector best practices;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Listening to our clients;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Letting our clients 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know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more clearly what we have to offer and 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what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they can expect from us; and</a:t>
            </a:r>
          </a:p>
          <a:p>
            <a:pPr>
              <a:buFont typeface="Arial" charset="0"/>
              <a:buChar char="•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Making doing business with us easier and more reliable.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endParaRPr lang="en-US" dirty="0"/>
          </a:p>
          <a:p>
            <a:endParaRPr lang="en-CA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8436" name="Picture 4" descr="c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437112"/>
            <a:ext cx="27597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 want to hear from you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6192688" cy="4248472"/>
          </a:xfrm>
        </p:spPr>
        <p:txBody>
          <a:bodyPr/>
          <a:lstStyle/>
          <a:p>
            <a:pPr marL="0" indent="0"/>
            <a:r>
              <a:rPr lang="en-CA" sz="2200" dirty="0" smtClean="0">
                <a:latin typeface="Arial" charset="0"/>
                <a:cs typeface="Arial" charset="0"/>
              </a:rPr>
              <a:t>   </a:t>
            </a:r>
            <a:r>
              <a:rPr lang="en-CA" sz="2000" dirty="0" smtClean="0">
                <a:latin typeface="Arial" charset="0"/>
                <a:cs typeface="Arial" charset="0"/>
              </a:rPr>
              <a:t>What are the impacts on your business?</a:t>
            </a:r>
            <a:br>
              <a:rPr lang="en-CA" sz="2000" dirty="0" smtClean="0">
                <a:latin typeface="Arial" charset="0"/>
                <a:cs typeface="Arial" charset="0"/>
              </a:rPr>
            </a:br>
            <a:endParaRPr lang="en-CA" sz="2000" dirty="0" smtClean="0">
              <a:latin typeface="Arial" charset="0"/>
              <a:cs typeface="Arial" charset="0"/>
            </a:endParaRPr>
          </a:p>
          <a:p>
            <a:r>
              <a:rPr lang="en-CA" sz="2000" dirty="0" smtClean="0">
                <a:latin typeface="Arial" charset="0"/>
                <a:cs typeface="Arial" charset="0"/>
              </a:rPr>
              <a:t>What benefits/challenges do you anticipate from this approach?</a:t>
            </a:r>
            <a:br>
              <a:rPr lang="en-CA" sz="2000" dirty="0" smtClean="0">
                <a:latin typeface="Arial" charset="0"/>
                <a:cs typeface="Arial" charset="0"/>
              </a:rPr>
            </a:br>
            <a:endParaRPr lang="en-CA" sz="2000" dirty="0" smtClean="0">
              <a:latin typeface="Arial" charset="0"/>
              <a:cs typeface="Arial" charset="0"/>
            </a:endParaRPr>
          </a:p>
          <a:p>
            <a:r>
              <a:rPr lang="en-CA" sz="2000" dirty="0" smtClean="0">
                <a:latin typeface="Arial" charset="0"/>
                <a:cs typeface="Arial" charset="0"/>
              </a:rPr>
              <a:t>How can we improve the way we work with you?</a:t>
            </a:r>
            <a:br>
              <a:rPr lang="en-CA" sz="2000" dirty="0" smtClean="0">
                <a:latin typeface="Arial" charset="0"/>
                <a:cs typeface="Arial" charset="0"/>
              </a:rPr>
            </a:br>
            <a:endParaRPr lang="en-CA" sz="2000" dirty="0" smtClean="0">
              <a:latin typeface="Arial" charset="0"/>
              <a:cs typeface="Arial" charset="0"/>
            </a:endParaRPr>
          </a:p>
          <a:p>
            <a:r>
              <a:rPr lang="en-CA" sz="2000" dirty="0" smtClean="0"/>
              <a:t>Any procurement challenges not addressed through Smart Procurement</a:t>
            </a:r>
            <a:r>
              <a:rPr lang="en-CA" sz="2000" dirty="0" smtClean="0">
                <a:latin typeface="Arial" charset="0"/>
                <a:cs typeface="Arial" charset="0"/>
              </a:rPr>
              <a:t>?</a:t>
            </a:r>
          </a:p>
          <a:p>
            <a:endParaRPr lang="en-CA" sz="2000" dirty="0" smtClean="0">
              <a:latin typeface="Arial" charset="0"/>
              <a:cs typeface="Arial" charset="0"/>
            </a:endParaRPr>
          </a:p>
          <a:p>
            <a:r>
              <a:rPr lang="en-CA" sz="2000" dirty="0" smtClean="0"/>
              <a:t>Do you think that we will achieve the benefits we envision from each of the 4 elements of Smart?</a:t>
            </a:r>
            <a:endParaRPr lang="en-CA" sz="2200" dirty="0" smtClean="0">
              <a:latin typeface="Arial" charset="0"/>
              <a:cs typeface="Arial" charset="0"/>
            </a:endParaRP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2204864"/>
            <a:ext cx="2304256" cy="1785104"/>
          </a:xfrm>
          <a:prstGeom prst="rect">
            <a:avLst/>
          </a:prstGeom>
          <a:blipFill dpi="0" rotWithShape="1">
            <a:blip r:embed="rId3" cstate="print">
              <a:alphaModFix amt="12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1100" b="1" i="1" spc="1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SMART PROCUREMENT:</a:t>
            </a:r>
            <a:r>
              <a:rPr lang="en-CA" sz="1100" b="1" spc="1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CA" sz="1100" b="1" spc="1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endParaRPr lang="en-CA" sz="1100" b="1" spc="1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defRPr/>
            </a:pPr>
            <a:r>
              <a:rPr lang="en-CA" sz="1100" b="1" spc="1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EARLY </a:t>
            </a:r>
            <a:r>
              <a:rPr lang="en-CA" sz="1100" b="1" spc="1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ENGAGEMENT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CA" sz="1100" b="1" spc="1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defRPr/>
            </a:pPr>
            <a:r>
              <a:rPr lang="en-CA" sz="1100" b="1" spc="1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EFFECTIVE GOVERNANCE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CA" sz="1100" b="1" spc="1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defRPr/>
            </a:pPr>
            <a:r>
              <a:rPr lang="en-CA" sz="1100" b="1" spc="1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INDEPENDENT ADVICE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CA" sz="1100" b="1" spc="1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defRPr/>
            </a:pPr>
            <a:r>
              <a:rPr lang="en-CA" sz="1100" b="1" spc="1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BENEFITS FOR </a:t>
            </a:r>
          </a:p>
          <a:p>
            <a:pPr algn="ctr">
              <a:defRPr/>
            </a:pPr>
            <a:r>
              <a:rPr lang="en-CA" sz="1100" b="1" spc="1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CANADIANS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wilcockk\Desktop\puzzle piece 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141663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16"/>
          <p:cNvSpPr txBox="1">
            <a:spLocks noChangeArrowheads="1"/>
          </p:cNvSpPr>
          <p:nvPr/>
        </p:nvSpPr>
        <p:spPr bwMode="auto">
          <a:xfrm>
            <a:off x="0" y="981075"/>
            <a:ext cx="9144000" cy="646113"/>
          </a:xfrm>
          <a:prstGeom prst="rect">
            <a:avLst/>
          </a:prstGeom>
          <a:solidFill>
            <a:srgbClr val="D3D54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800" b="1">
                <a:solidFill>
                  <a:schemeClr val="bg1"/>
                </a:solidFill>
                <a:latin typeface="Arial" charset="0"/>
                <a:cs typeface="Arial" charset="0"/>
              </a:rPr>
              <a:t>PROGRAMME DES APPROVISIONNEMENTS </a:t>
            </a:r>
          </a:p>
          <a:p>
            <a:pPr algn="ctr"/>
            <a:r>
              <a:rPr lang="en-CA" sz="1800" b="1">
                <a:solidFill>
                  <a:schemeClr val="bg1"/>
                </a:solidFill>
                <a:latin typeface="Arial" charset="0"/>
                <a:cs typeface="Arial" charset="0"/>
              </a:rPr>
              <a:t>ACQUISITIONS PROGRAM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-973138" y="1989138"/>
            <a:ext cx="1123315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fr-FR" sz="2000" b="1" kern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  <a:t>Façonner</a:t>
            </a:r>
            <a:r>
              <a:rPr lang="en-CA" sz="2000" b="1" kern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  <a:t> l’approvisionnement ensemble </a:t>
            </a:r>
            <a:br>
              <a:rPr lang="en-CA" sz="2000" b="1" kern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</a:br>
            <a:r>
              <a:rPr lang="en-CA" sz="2000" b="1" i="1" kern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  <a:t>– c’est logique!</a:t>
            </a:r>
            <a:r>
              <a:rPr lang="en-CA" sz="1000" b="1" i="1" kern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  <a:t/>
            </a:r>
            <a:br>
              <a:rPr lang="en-CA" sz="1000" b="1" i="1" kern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</a:br>
            <a:r>
              <a:rPr lang="en-CA" sz="1000" b="1" kern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  <a:t/>
            </a:r>
            <a:br>
              <a:rPr lang="en-CA" sz="1000" b="1" kern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</a:br>
            <a:r>
              <a:rPr lang="en-CA" sz="2000" b="1" kern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  <a:t>Shaping Procurement Together </a:t>
            </a:r>
            <a:br>
              <a:rPr lang="en-CA" sz="2000" b="1" kern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</a:br>
            <a:r>
              <a:rPr lang="en-CA" sz="2000" b="1" i="1" kern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  <a:t>– That’s Smart!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357563"/>
            <a:ext cx="2843213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n-CA" sz="1100" b="1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ENGAGEMENT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CA" sz="1100" b="1" spc="1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CA" sz="1100" b="1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GOUVERNANCE EFFICACE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CA" sz="1100" b="1" spc="1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CA" sz="1100" b="1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AVIS INDÉPENDANTS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CA" sz="1100" b="1" spc="1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CA" sz="1100" b="1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AVANTAGES POUR LES CANADIENS(NE)S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0788" y="3357563"/>
            <a:ext cx="2843212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n-CA" sz="1100" b="1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EARLY ENGAGEMENT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CA" sz="1100" b="1" spc="1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CA" sz="1100" b="1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EFFECTIVE GOVERNANCE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CA" sz="1100" b="1" spc="1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CA" sz="1100" b="1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INDEPENDENT ADVICE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CA" sz="1100" b="1" spc="1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CA" sz="1100" b="1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BENEFITS FOR </a:t>
            </a:r>
          </a:p>
          <a:p>
            <a:pPr algn="ctr">
              <a:defRPr/>
            </a:pPr>
            <a:r>
              <a:rPr lang="en-CA" sz="1100" b="1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CANADIANS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5157788"/>
            <a:ext cx="9144000" cy="507831"/>
          </a:xfrm>
          <a:prstGeom prst="rect">
            <a:avLst/>
          </a:prstGeom>
          <a:solidFill>
            <a:srgbClr val="D3D54B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endParaRPr lang="en-CA" sz="9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defRPr/>
            </a:pPr>
            <a:r>
              <a:rPr lang="en-CA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PARETROACTION.APFEEDBACK@TSPGC-PWGSC.GC.CA</a:t>
            </a:r>
          </a:p>
          <a:p>
            <a:pPr algn="ctr">
              <a:defRPr/>
            </a:pPr>
            <a:endParaRPr lang="en-CA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0" y="5157788"/>
            <a:ext cx="9144000" cy="0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0" y="1628775"/>
            <a:ext cx="9144000" cy="0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0" y="981075"/>
            <a:ext cx="9144000" cy="0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0" y="5661025"/>
            <a:ext cx="9144000" cy="0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Change Drivers</a:t>
            </a:r>
          </a:p>
          <a:p>
            <a:r>
              <a:rPr lang="en-CA" dirty="0" smtClean="0"/>
              <a:t>Review Smart Procurement principles</a:t>
            </a:r>
          </a:p>
          <a:p>
            <a:r>
              <a:rPr lang="en-CA" dirty="0" smtClean="0"/>
              <a:t>Understand Industry Perspective:</a:t>
            </a:r>
          </a:p>
          <a:p>
            <a:pPr lvl="1"/>
            <a:r>
              <a:rPr lang="en-CA" dirty="0" smtClean="0"/>
              <a:t>Feedback</a:t>
            </a:r>
          </a:p>
          <a:p>
            <a:pPr lvl="1"/>
            <a:r>
              <a:rPr lang="en-CA" dirty="0" smtClean="0"/>
              <a:t>Impacts </a:t>
            </a:r>
          </a:p>
          <a:p>
            <a:pPr lvl="1"/>
            <a:r>
              <a:rPr lang="en-CA" dirty="0" smtClean="0"/>
              <a:t>Challenges (positive and negative)</a:t>
            </a:r>
          </a:p>
          <a:p>
            <a:pPr lvl="1"/>
            <a:r>
              <a:rPr lang="en-CA" dirty="0" smtClean="0"/>
              <a:t>How can we improve</a:t>
            </a:r>
            <a:r>
              <a:rPr lang="en-CA" dirty="0" smtClean="0">
                <a:latin typeface="Arial" charset="0"/>
                <a:cs typeface="Arial" charset="0"/>
              </a:rPr>
              <a:t>?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CA" smtClean="0">
                <a:latin typeface="Arial" charset="0"/>
                <a:cs typeface="Arial" charset="0"/>
              </a:rPr>
              <a:t>Change Drivers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772400" cy="4648200"/>
          </a:xfrm>
        </p:spPr>
        <p:txBody>
          <a:bodyPr/>
          <a:lstStyle/>
          <a:p>
            <a:r>
              <a:rPr lang="en-CA" sz="2000" smtClean="0">
                <a:latin typeface="Arial" charset="0"/>
                <a:cs typeface="Times New Roman" pitchFamily="18" charset="0"/>
              </a:rPr>
              <a:t>Financial pressures</a:t>
            </a:r>
          </a:p>
          <a:p>
            <a:pPr>
              <a:buFontTx/>
              <a:buNone/>
            </a:pPr>
            <a:endParaRPr lang="en-US" sz="2000" smtClean="0">
              <a:latin typeface="Arial" charset="0"/>
              <a:cs typeface="Arial" charset="0"/>
            </a:endParaRPr>
          </a:p>
          <a:p>
            <a:r>
              <a:rPr lang="en-US" sz="2000" smtClean="0">
                <a:latin typeface="Arial" charset="0"/>
                <a:cs typeface="Arial" charset="0"/>
              </a:rPr>
              <a:t>Shifting expectations/needs of clients and suppliers</a:t>
            </a:r>
          </a:p>
          <a:p>
            <a:pPr>
              <a:buFontTx/>
              <a:buNone/>
            </a:pPr>
            <a:endParaRPr lang="en-US" sz="2000" smtClean="0">
              <a:latin typeface="Arial" charset="0"/>
              <a:cs typeface="Arial" charset="0"/>
            </a:endParaRPr>
          </a:p>
          <a:p>
            <a:r>
              <a:rPr lang="en-US" sz="2000" smtClean="0">
                <a:latin typeface="Arial" charset="0"/>
                <a:cs typeface="Arial" charset="0"/>
              </a:rPr>
              <a:t>People challenges</a:t>
            </a:r>
          </a:p>
          <a:p>
            <a:pPr>
              <a:buFontTx/>
              <a:buNone/>
            </a:pPr>
            <a:endParaRPr lang="en-US" sz="2000" smtClean="0">
              <a:latin typeface="Arial" charset="0"/>
              <a:cs typeface="Arial" charset="0"/>
            </a:endParaRPr>
          </a:p>
          <a:p>
            <a:r>
              <a:rPr lang="en-US" sz="2000" smtClean="0">
                <a:latin typeface="Arial" charset="0"/>
                <a:cs typeface="Arial" charset="0"/>
              </a:rPr>
              <a:t>Technological opportunities</a:t>
            </a:r>
          </a:p>
        </p:txBody>
      </p:sp>
      <p:pic>
        <p:nvPicPr>
          <p:cNvPr id="10244" name="Picture 6" descr="C:\Users\jordanr\AppData\Local\Microsoft\Windows\Temporary Internet Files\Content.Outlook\7MRXKK2O\Change GlobalWa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2924175"/>
            <a:ext cx="44989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7772400" cy="1143000"/>
          </a:xfrm>
        </p:spPr>
        <p:txBody>
          <a:bodyPr/>
          <a:lstStyle/>
          <a:p>
            <a:r>
              <a:rPr lang="en-CA" dirty="0" smtClean="0">
                <a:latin typeface="Arial" charset="0"/>
                <a:cs typeface="Arial" charset="0"/>
              </a:rPr>
              <a:t>Results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1" y="1700808"/>
            <a:ext cx="8352928" cy="439519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 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CA" dirty="0" smtClean="0">
                <a:latin typeface="Arial" charset="0"/>
                <a:cs typeface="Arial" charset="0"/>
              </a:rPr>
              <a:t>Improve client service </a:t>
            </a:r>
          </a:p>
          <a:p>
            <a:pPr lvl="1">
              <a:lnSpc>
                <a:spcPct val="80000"/>
              </a:lnSpc>
              <a:buNone/>
            </a:pPr>
            <a:endParaRPr lang="en-CA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CA" dirty="0" smtClean="0">
                <a:latin typeface="Arial" charset="0"/>
                <a:cs typeface="Arial" charset="0"/>
              </a:rPr>
              <a:t>Reduce costs and process burdens for all stakeholders (including suppliers)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endParaRPr lang="en-CA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CA" dirty="0" smtClean="0">
                <a:latin typeface="Arial" charset="0"/>
                <a:cs typeface="Arial" charset="0"/>
              </a:rPr>
              <a:t>Better leverage procurement to achieve Benefits for Canadians.</a:t>
            </a:r>
          </a:p>
          <a:p>
            <a:pPr lvl="1">
              <a:lnSpc>
                <a:spcPct val="80000"/>
              </a:lnSpc>
              <a:buNone/>
            </a:pPr>
            <a:endParaRPr lang="en-CA" sz="18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CA" sz="2400" b="1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CA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are our Clients?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Client Departments (users of the goods and services we procure)</a:t>
            </a:r>
            <a:br>
              <a:rPr lang="en-CA" sz="2400" dirty="0" smtClean="0"/>
            </a:br>
            <a:endParaRPr lang="en-CA" sz="2400" dirty="0" smtClean="0"/>
          </a:p>
          <a:p>
            <a:r>
              <a:rPr lang="en-CA" sz="2400" dirty="0" smtClean="0"/>
              <a:t>Suppliers</a:t>
            </a:r>
            <a:br>
              <a:rPr lang="en-CA" sz="2400" dirty="0" smtClean="0"/>
            </a:br>
            <a:endParaRPr lang="en-CA" sz="2400" dirty="0" smtClean="0"/>
          </a:p>
          <a:p>
            <a:r>
              <a:rPr lang="en-CA" sz="2400" dirty="0" smtClean="0"/>
              <a:t>Canadians</a:t>
            </a:r>
            <a:endParaRPr lang="en-CA" dirty="0"/>
          </a:p>
        </p:txBody>
      </p:sp>
      <p:pic>
        <p:nvPicPr>
          <p:cNvPr id="1026" name="Picture 2" descr="http://www.ecbrussels.com/wp-content/uploads/2012/05/Clients_EC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564904"/>
            <a:ext cx="4104456" cy="2268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smtClean="0">
                <a:latin typeface="Arial" charset="0"/>
                <a:cs typeface="Arial" charset="0"/>
              </a:rPr>
              <a:t>Shaping Procurement Together </a:t>
            </a:r>
          </a:p>
          <a:p>
            <a:pPr algn="ctr">
              <a:buFontTx/>
              <a:buNone/>
            </a:pPr>
            <a:r>
              <a:rPr lang="en-US" sz="4000" smtClean="0">
                <a:latin typeface="Arial" charset="0"/>
                <a:cs typeface="Arial" charset="0"/>
              </a:rPr>
              <a:t>– That’s Smart!</a:t>
            </a: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971800"/>
            <a:ext cx="52578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180975" y="765175"/>
            <a:ext cx="9324975" cy="998538"/>
          </a:xfrm>
        </p:spPr>
        <p:txBody>
          <a:bodyPr/>
          <a:lstStyle/>
          <a:p>
            <a:r>
              <a:rPr lang="en-CA" smtClean="0">
                <a:latin typeface="Arial" charset="0"/>
                <a:cs typeface="Arial" charset="0"/>
              </a:rPr>
              <a:t/>
            </a:r>
            <a:br>
              <a:rPr lang="en-CA" smtClean="0">
                <a:latin typeface="Arial" charset="0"/>
                <a:cs typeface="Arial" charset="0"/>
              </a:rPr>
            </a:br>
            <a:r>
              <a:rPr lang="en-CA" smtClean="0">
                <a:latin typeface="Arial" charset="0"/>
                <a:cs typeface="Arial" charset="0"/>
              </a:rPr>
              <a:t>Early Engagement</a:t>
            </a:r>
            <a:br>
              <a:rPr lang="en-CA" smtClean="0">
                <a:latin typeface="Arial" charset="0"/>
                <a:cs typeface="Arial" charset="0"/>
              </a:rPr>
            </a:br>
            <a:endParaRPr lang="en-CA" smtClean="0">
              <a:latin typeface="Arial" charset="0"/>
              <a:cs typeface="Arial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5030788" cy="416386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CA" sz="2000" dirty="0" smtClean="0">
                <a:latin typeface="Arial" charset="0"/>
                <a:cs typeface="Arial" charset="0"/>
              </a:rPr>
              <a:t>Engaging early, at the time needs are </a:t>
            </a:r>
            <a:r>
              <a:rPr lang="en-CA" sz="2000" smtClean="0">
                <a:latin typeface="Arial" charset="0"/>
                <a:cs typeface="Arial" charset="0"/>
              </a:rPr>
              <a:t>first identified, </a:t>
            </a:r>
            <a:r>
              <a:rPr lang="en-CA" sz="2000" dirty="0" smtClean="0">
                <a:latin typeface="Arial" charset="0"/>
                <a:cs typeface="Arial" charset="0"/>
              </a:rPr>
              <a:t>is a contributing success factor to strategic procurement.</a:t>
            </a:r>
          </a:p>
          <a:p>
            <a:pPr marL="0" indent="0">
              <a:buFontTx/>
              <a:buNone/>
            </a:pPr>
            <a:endParaRPr lang="en-CA" sz="2000" dirty="0" smtClean="0">
              <a:latin typeface="Arial" charset="0"/>
              <a:cs typeface="Arial" charset="0"/>
            </a:endParaRPr>
          </a:p>
          <a:p>
            <a:pPr marL="0" indent="0">
              <a:buFont typeface="Arial" pitchFamily="34" charset="0"/>
              <a:buChar char="•"/>
            </a:pPr>
            <a:r>
              <a:rPr lang="en-CA" sz="2000" dirty="0" smtClean="0">
                <a:latin typeface="Arial" charset="0"/>
                <a:cs typeface="Arial" charset="0"/>
              </a:rPr>
              <a:t>Engagement at needs identification</a:t>
            </a:r>
          </a:p>
          <a:p>
            <a:pPr marL="0" indent="0">
              <a:buFont typeface="Arial" pitchFamily="34" charset="0"/>
              <a:buChar char="•"/>
            </a:pPr>
            <a:r>
              <a:rPr lang="en-CA" sz="2000" dirty="0" smtClean="0">
                <a:latin typeface="Arial" charset="0"/>
                <a:cs typeface="Arial" charset="0"/>
              </a:rPr>
              <a:t> Two way dialogue with our clients and suppliers</a:t>
            </a:r>
          </a:p>
          <a:p>
            <a:pPr marL="0" indent="0">
              <a:buFontTx/>
              <a:buNone/>
            </a:pPr>
            <a:endParaRPr lang="en-CA" sz="2400" dirty="0" smtClean="0">
              <a:latin typeface="Arial" charset="0"/>
              <a:cs typeface="Arial" charset="0"/>
            </a:endParaRPr>
          </a:p>
          <a:p>
            <a:pPr marL="0" indent="0">
              <a:buFontTx/>
              <a:buNone/>
            </a:pPr>
            <a:endParaRPr lang="en-CA" sz="2000" dirty="0" smtClean="0">
              <a:latin typeface="Arial" charset="0"/>
              <a:cs typeface="Arial" charset="0"/>
            </a:endParaRPr>
          </a:p>
          <a:p>
            <a:pPr marL="0" indent="0">
              <a:buFontTx/>
              <a:buNone/>
            </a:pPr>
            <a:r>
              <a:rPr lang="en-CA" sz="2000" dirty="0" smtClean="0">
                <a:latin typeface="Arial" charset="0"/>
                <a:cs typeface="Arial" charset="0"/>
              </a:rPr>
              <a:t> </a:t>
            </a:r>
          </a:p>
          <a:p>
            <a:pPr marL="0" indent="0">
              <a:buFontTx/>
              <a:buNone/>
            </a:pPr>
            <a:endParaRPr lang="en-CA" sz="2000" dirty="0" smtClean="0">
              <a:latin typeface="Arial" charset="0"/>
              <a:cs typeface="Arial" charset="0"/>
            </a:endParaRPr>
          </a:p>
          <a:p>
            <a:pPr marL="0" indent="0"/>
            <a:endParaRPr lang="en-CA" dirty="0" smtClean="0">
              <a:latin typeface="Arial" charset="0"/>
              <a:cs typeface="Arial" charset="0"/>
            </a:endParaRPr>
          </a:p>
        </p:txBody>
      </p:sp>
      <p:pic>
        <p:nvPicPr>
          <p:cNvPr id="13316" name="Picture 6" descr="people at the meet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420888"/>
            <a:ext cx="31242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HiR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204864"/>
            <a:ext cx="266382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458200" cy="998537"/>
          </a:xfrm>
        </p:spPr>
        <p:txBody>
          <a:bodyPr/>
          <a:lstStyle/>
          <a:p>
            <a:r>
              <a:rPr lang="en-CA" smtClean="0">
                <a:latin typeface="Arial" charset="0"/>
                <a:cs typeface="Arial" charset="0"/>
              </a:rPr>
              <a:t/>
            </a:r>
            <a:br>
              <a:rPr lang="en-CA" smtClean="0">
                <a:latin typeface="Arial" charset="0"/>
                <a:cs typeface="Arial" charset="0"/>
              </a:rPr>
            </a:br>
            <a:r>
              <a:rPr lang="en-CA" smtClean="0">
                <a:latin typeface="Arial" charset="0"/>
                <a:cs typeface="Arial" charset="0"/>
              </a:rPr>
              <a:t>Effective Governance</a:t>
            </a:r>
            <a:br>
              <a:rPr lang="en-CA" smtClean="0">
                <a:latin typeface="Arial" charset="0"/>
                <a:cs typeface="Arial" charset="0"/>
              </a:rPr>
            </a:br>
            <a:endParaRPr lang="en-CA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611188" y="2205038"/>
            <a:ext cx="6019800" cy="2819400"/>
          </a:xfrm>
        </p:spPr>
        <p:txBody>
          <a:bodyPr/>
          <a:lstStyle/>
          <a:p>
            <a:pPr>
              <a:buFontTx/>
              <a:buNone/>
            </a:pPr>
            <a:r>
              <a:rPr lang="en-CA" sz="2400" dirty="0" smtClean="0">
                <a:latin typeface="Arial" charset="0"/>
                <a:cs typeface="Arial" charset="0"/>
              </a:rPr>
              <a:t>S</a:t>
            </a:r>
            <a:r>
              <a:rPr lang="en-US" sz="2400" dirty="0" err="1" smtClean="0">
                <a:latin typeface="Arial" charset="0"/>
                <a:cs typeface="Arial" charset="0"/>
              </a:rPr>
              <a:t>trong</a:t>
            </a:r>
            <a:r>
              <a:rPr lang="en-US" sz="2400" dirty="0" smtClean="0">
                <a:latin typeface="Arial" charset="0"/>
                <a:cs typeface="Arial" charset="0"/>
              </a:rPr>
              <a:t> governance </a:t>
            </a:r>
            <a:r>
              <a:rPr lang="en-CA" sz="2400" dirty="0" smtClean="0">
                <a:latin typeface="Arial" charset="0"/>
                <a:cs typeface="Arial" charset="0"/>
              </a:rPr>
              <a:t>is </a:t>
            </a:r>
            <a:r>
              <a:rPr lang="en-US" sz="2400" dirty="0" smtClean="0">
                <a:latin typeface="Arial" charset="0"/>
                <a:cs typeface="Arial" charset="0"/>
              </a:rPr>
              <a:t>key </a:t>
            </a:r>
            <a:r>
              <a:rPr lang="en-CA" sz="2400" dirty="0" smtClean="0">
                <a:latin typeface="Arial" charset="0"/>
                <a:cs typeface="Arial" charset="0"/>
              </a:rPr>
              <a:t>to ensuring</a:t>
            </a:r>
          </a:p>
          <a:p>
            <a:pPr>
              <a:buFontTx/>
              <a:buNone/>
            </a:pPr>
            <a:r>
              <a:rPr lang="en-CA" sz="2400" dirty="0" smtClean="0">
                <a:latin typeface="Arial" charset="0"/>
                <a:cs typeface="Arial" charset="0"/>
              </a:rPr>
              <a:t>oversight and upholding the integrity of the</a:t>
            </a:r>
          </a:p>
          <a:p>
            <a:pPr>
              <a:buFontTx/>
              <a:buNone/>
            </a:pPr>
            <a:r>
              <a:rPr lang="en-CA" sz="2400" dirty="0" smtClean="0">
                <a:latin typeface="Arial" charset="0"/>
                <a:cs typeface="Arial" charset="0"/>
              </a:rPr>
              <a:t>Process</a:t>
            </a:r>
            <a:br>
              <a:rPr lang="en-CA" sz="2400" dirty="0" smtClean="0">
                <a:latin typeface="Arial" charset="0"/>
                <a:cs typeface="Arial" charset="0"/>
              </a:rPr>
            </a:br>
            <a:endParaRPr lang="en-CA" sz="2400" dirty="0" smtClean="0">
              <a:latin typeface="Arial" charset="0"/>
              <a:cs typeface="Arial" charset="0"/>
            </a:endParaRPr>
          </a:p>
          <a:p>
            <a:r>
              <a:rPr lang="en-US" sz="2000" dirty="0" smtClean="0">
                <a:latin typeface="Arial" charset="0"/>
                <a:cs typeface="Arial" charset="0"/>
              </a:rPr>
              <a:t>Oversight, roles and responsibilities</a:t>
            </a:r>
            <a:endParaRPr lang="en-CA" sz="2000" dirty="0" smtClean="0">
              <a:latin typeface="Arial" charset="0"/>
              <a:cs typeface="Arial" charset="0"/>
            </a:endParaRPr>
          </a:p>
          <a:p>
            <a:r>
              <a:rPr lang="en-US" sz="2000" dirty="0" smtClean="0">
                <a:latin typeface="Arial" charset="0"/>
                <a:cs typeface="Arial" charset="0"/>
              </a:rPr>
              <a:t>Establishing dispute resolution mechanisms</a:t>
            </a:r>
            <a:endParaRPr lang="en-CA" sz="2000" dirty="0" smtClean="0">
              <a:latin typeface="Arial" charset="0"/>
              <a:cs typeface="Arial" charset="0"/>
            </a:endParaRPr>
          </a:p>
          <a:p>
            <a:r>
              <a:rPr lang="fr-CA" sz="2000" dirty="0" err="1" smtClean="0">
                <a:latin typeface="Arial" charset="0"/>
                <a:cs typeface="Arial" charset="0"/>
              </a:rPr>
              <a:t>Allowing</a:t>
            </a:r>
            <a:r>
              <a:rPr lang="fr-CA" sz="2000" dirty="0" smtClean="0">
                <a:latin typeface="Arial" charset="0"/>
                <a:cs typeface="Arial" charset="0"/>
              </a:rPr>
              <a:t> </a:t>
            </a:r>
            <a:r>
              <a:rPr lang="fr-CA" sz="2000" dirty="0" err="1" smtClean="0">
                <a:latin typeface="Arial" charset="0"/>
                <a:cs typeface="Arial" charset="0"/>
              </a:rPr>
              <a:t>structured</a:t>
            </a:r>
            <a:r>
              <a:rPr lang="fr-CA" sz="2000" dirty="0" smtClean="0">
                <a:latin typeface="Arial" charset="0"/>
                <a:cs typeface="Arial" charset="0"/>
              </a:rPr>
              <a:t> dialogue &amp; collaboration</a:t>
            </a:r>
            <a:endParaRPr lang="en-CA" sz="2000" dirty="0" smtClean="0">
              <a:latin typeface="Arial" charset="0"/>
              <a:cs typeface="Arial" charset="0"/>
            </a:endParaRPr>
          </a:p>
          <a:p>
            <a:endParaRPr lang="en-CA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4213" y="836613"/>
            <a:ext cx="7772400" cy="998537"/>
          </a:xfrm>
        </p:spPr>
        <p:txBody>
          <a:bodyPr/>
          <a:lstStyle/>
          <a:p>
            <a:r>
              <a:rPr lang="en-CA" smtClean="0">
                <a:latin typeface="Arial" charset="0"/>
                <a:cs typeface="Arial" charset="0"/>
              </a:rPr>
              <a:t/>
            </a:r>
            <a:br>
              <a:rPr lang="en-CA" smtClean="0">
                <a:latin typeface="Arial" charset="0"/>
                <a:cs typeface="Arial" charset="0"/>
              </a:rPr>
            </a:br>
            <a:r>
              <a:rPr lang="en-CA" smtClean="0">
                <a:latin typeface="Arial" charset="0"/>
                <a:cs typeface="Arial" charset="0"/>
              </a:rPr>
              <a:t>Independent Advice </a:t>
            </a:r>
            <a:br>
              <a:rPr lang="en-CA" smtClean="0">
                <a:latin typeface="Arial" charset="0"/>
                <a:cs typeface="Arial" charset="0"/>
              </a:rPr>
            </a:br>
            <a:endParaRPr lang="en-CA" smtClean="0">
              <a:latin typeface="Arial" charset="0"/>
              <a:cs typeface="Arial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55650" y="2276475"/>
            <a:ext cx="7772400" cy="3024188"/>
          </a:xfrm>
        </p:spPr>
        <p:txBody>
          <a:bodyPr/>
          <a:lstStyle/>
          <a:p>
            <a:pPr>
              <a:buFontTx/>
              <a:buNone/>
            </a:pPr>
            <a:r>
              <a:rPr lang="en-CA" sz="2000" dirty="0" smtClean="0">
                <a:latin typeface="Arial" charset="0"/>
                <a:cs typeface="Arial" charset="0"/>
              </a:rPr>
              <a:t>Independent, impartial advice and expertise:</a:t>
            </a:r>
          </a:p>
          <a:p>
            <a:r>
              <a:rPr lang="en-CA" sz="2000" dirty="0" smtClean="0">
                <a:latin typeface="Arial" charset="0"/>
                <a:cs typeface="Arial" charset="0"/>
              </a:rPr>
              <a:t>Ensures the integrity of the procurement process (fair, open and transparent)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r>
              <a:rPr lang="en-CA" sz="2000" dirty="0" smtClean="0">
                <a:latin typeface="Arial" charset="0"/>
                <a:cs typeface="Arial" charset="0"/>
              </a:rPr>
              <a:t>Enables v</a:t>
            </a:r>
            <a:r>
              <a:rPr lang="en-US" sz="2000" dirty="0" err="1" smtClean="0">
                <a:latin typeface="Arial" charset="0"/>
                <a:cs typeface="Arial" charset="0"/>
              </a:rPr>
              <a:t>alidat</a:t>
            </a:r>
            <a:r>
              <a:rPr lang="en-CA" sz="2000" dirty="0" smtClean="0">
                <a:latin typeface="Arial" charset="0"/>
                <a:cs typeface="Arial" charset="0"/>
              </a:rPr>
              <a:t>ion</a:t>
            </a:r>
            <a:r>
              <a:rPr lang="en-US" sz="2000" dirty="0" smtClean="0">
                <a:latin typeface="Arial" charset="0"/>
                <a:cs typeface="Arial" charset="0"/>
              </a:rPr>
              <a:t> or benchmark</a:t>
            </a:r>
            <a:r>
              <a:rPr lang="en-CA" sz="2000" dirty="0" err="1" smtClean="0">
                <a:latin typeface="Arial" charset="0"/>
                <a:cs typeface="Arial" charset="0"/>
              </a:rPr>
              <a:t>ing</a:t>
            </a:r>
            <a:r>
              <a:rPr lang="en-US" sz="2000" dirty="0" smtClean="0">
                <a:latin typeface="Arial" charset="0"/>
                <a:cs typeface="Arial" charset="0"/>
              </a:rPr>
              <a:t> with experts in a specific field or market</a:t>
            </a:r>
            <a:endParaRPr lang="en-CA" sz="2000" dirty="0" smtClean="0">
              <a:latin typeface="Arial" charset="0"/>
              <a:cs typeface="Arial" charset="0"/>
            </a:endParaRPr>
          </a:p>
          <a:p>
            <a:endParaRPr lang="en-CA" dirty="0" smtClean="0">
              <a:latin typeface="Arial" charset="0"/>
              <a:cs typeface="Arial" charset="0"/>
            </a:endParaRPr>
          </a:p>
        </p:txBody>
      </p:sp>
      <p:pic>
        <p:nvPicPr>
          <p:cNvPr id="15364" name="thumbnail_17128753" descr="Thumbs butt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717032"/>
            <a:ext cx="2493962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10290</TotalTime>
  <Words>326</Words>
  <Application>Microsoft Office PowerPoint</Application>
  <PresentationFormat>On-screen Show (4:3)</PresentationFormat>
  <Paragraphs>116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 Smart Procurement Initiative  Presentation to the Supplier Advisory Committee  </vt:lpstr>
      <vt:lpstr>Overview</vt:lpstr>
      <vt:lpstr>Change Drivers</vt:lpstr>
      <vt:lpstr>Results</vt:lpstr>
      <vt:lpstr>Who are our Clients?</vt:lpstr>
      <vt:lpstr>Slide 6</vt:lpstr>
      <vt:lpstr> Early Engagement </vt:lpstr>
      <vt:lpstr> Effective Governance </vt:lpstr>
      <vt:lpstr> Independent Advice  </vt:lpstr>
      <vt:lpstr> Benefits for Canadians </vt:lpstr>
      <vt:lpstr>Slide 11</vt:lpstr>
      <vt:lpstr>We want to hear from you</vt:lpstr>
      <vt:lpstr>Slide 13</vt:lpstr>
    </vt:vector>
  </TitlesOfParts>
  <Company>PWGSC/TPSGC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Boland</dc:creator>
  <cp:lastModifiedBy>DEANR</cp:lastModifiedBy>
  <cp:revision>758</cp:revision>
  <dcterms:created xsi:type="dcterms:W3CDTF">2013-05-01T23:32:32Z</dcterms:created>
  <dcterms:modified xsi:type="dcterms:W3CDTF">2013-06-07T20:05:39Z</dcterms:modified>
</cp:coreProperties>
</file>